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59" r:id="rId5"/>
    <p:sldId id="260" r:id="rId6"/>
    <p:sldId id="265" r:id="rId7"/>
    <p:sldId id="262" r:id="rId8"/>
    <p:sldId id="267" r:id="rId9"/>
    <p:sldId id="264" r:id="rId10"/>
    <p:sldId id="266" r:id="rId11"/>
    <p:sldId id="268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D7D7C7F-29DD-46B4-9620-0D5EA614250E}" type="slidenum">
              <a:rPr lang="nl-BE" smtClean="0"/>
              <a:t>‹nr.›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595BBD-2094-4C2A-8B56-30ABDC234A8A}" type="datetimeFigureOut">
              <a:rPr lang="nl-BE" smtClean="0"/>
              <a:t>5/11/2015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udi.Roose@UGent.be" TargetMode="External"/><Relationship Id="rId2" Type="http://schemas.openxmlformats.org/officeDocument/2006/relationships/hyperlink" Target="mailto:Lieve.Bradt@UGent.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gent.be/pp/swsp/en/research/publications" TargetMode="External"/><Relationship Id="rId5" Type="http://schemas.openxmlformats.org/officeDocument/2006/relationships/hyperlink" Target="http://www.ugent.be/pp/swsp/en" TargetMode="External"/><Relationship Id="rId4" Type="http://schemas.openxmlformats.org/officeDocument/2006/relationships/hyperlink" Target="mailto:Griet.Roets@UGent.b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244080"/>
          </a:xfrm>
        </p:spPr>
        <p:txBody>
          <a:bodyPr>
            <a:normAutofit/>
          </a:bodyPr>
          <a:lstStyle/>
          <a:p>
            <a:pPr algn="ctr"/>
            <a:r>
              <a:rPr lang="nl-NL" sz="4000" b="1" dirty="0" err="1" smtClean="0"/>
              <a:t>Department</a:t>
            </a:r>
            <a:r>
              <a:rPr lang="nl-NL" sz="4000" b="1" dirty="0" smtClean="0"/>
              <a:t> of </a:t>
            </a:r>
            <a:br>
              <a:rPr lang="nl-NL" sz="4000" b="1" dirty="0" smtClean="0"/>
            </a:br>
            <a:r>
              <a:rPr lang="nl-NL" sz="4000" b="1" dirty="0" err="1" smtClean="0"/>
              <a:t>Social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Work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and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Social</a:t>
            </a:r>
            <a:r>
              <a:rPr lang="nl-NL" sz="4000" b="1" dirty="0" smtClean="0"/>
              <a:t> </a:t>
            </a:r>
            <a:r>
              <a:rPr lang="nl-NL" sz="4000" b="1" dirty="0" err="1" smtClean="0"/>
              <a:t>Pedagogy</a:t>
            </a:r>
            <a:endParaRPr lang="nl-BE" sz="4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4869160"/>
            <a:ext cx="6461760" cy="1296144"/>
          </a:xfrm>
        </p:spPr>
        <p:txBody>
          <a:bodyPr>
            <a:normAutofit fontScale="55000" lnSpcReduction="20000"/>
          </a:bodyPr>
          <a:lstStyle/>
          <a:p>
            <a:pPr algn="l"/>
            <a:endParaRPr lang="nl-NL" dirty="0" smtClean="0"/>
          </a:p>
          <a:p>
            <a:pPr algn="l"/>
            <a:endParaRPr lang="nl-NL" dirty="0" smtClean="0"/>
          </a:p>
          <a:p>
            <a:pPr algn="l"/>
            <a:r>
              <a:rPr lang="nl-NL" sz="3500" dirty="0" smtClean="0"/>
              <a:t>Lieve </a:t>
            </a:r>
            <a:r>
              <a:rPr lang="nl-NL" sz="3500" dirty="0" err="1" smtClean="0"/>
              <a:t>Bradt</a:t>
            </a:r>
            <a:endParaRPr lang="nl-NL" sz="3500" dirty="0" smtClean="0"/>
          </a:p>
          <a:p>
            <a:pPr algn="l"/>
            <a:r>
              <a:rPr lang="nl-NL" sz="3500" dirty="0" smtClean="0"/>
              <a:t>Griet Roets</a:t>
            </a:r>
          </a:p>
          <a:p>
            <a:pPr algn="l"/>
            <a:r>
              <a:rPr lang="nl-NL" sz="3500" dirty="0" smtClean="0"/>
              <a:t>Rudi Roose</a:t>
            </a:r>
            <a:endParaRPr lang="nl-BE" sz="35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1817949" cy="14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27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 err="1" smtClean="0"/>
              <a:t>Some</a:t>
            </a:r>
            <a:r>
              <a:rPr lang="nl-NL" sz="3200" b="1" dirty="0" smtClean="0"/>
              <a:t> of </a:t>
            </a:r>
            <a:r>
              <a:rPr lang="nl-NL" sz="3200" b="1" dirty="0" err="1" smtClean="0"/>
              <a:t>our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current</a:t>
            </a:r>
            <a:r>
              <a:rPr lang="nl-NL" sz="3200" b="1" dirty="0" smtClean="0"/>
              <a:t> </a:t>
            </a:r>
            <a:r>
              <a:rPr lang="nl-NL" sz="3200" b="1" dirty="0" err="1" smtClean="0"/>
              <a:t>projects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nl-NL" dirty="0" err="1" smtClean="0"/>
              <a:t>Current</a:t>
            </a:r>
            <a:r>
              <a:rPr lang="nl-NL" dirty="0" smtClean="0"/>
              <a:t> PhD </a:t>
            </a:r>
            <a:r>
              <a:rPr lang="nl-NL" dirty="0" err="1" smtClean="0"/>
              <a:t>projects</a:t>
            </a:r>
            <a:endParaRPr lang="nl-NL" dirty="0"/>
          </a:p>
          <a:p>
            <a:r>
              <a:rPr lang="nl-NL" dirty="0" smtClean="0"/>
              <a:t>Jochen </a:t>
            </a:r>
            <a:r>
              <a:rPr lang="nl-NL" dirty="0" err="1" smtClean="0"/>
              <a:t>Devlieghere</a:t>
            </a:r>
            <a:r>
              <a:rPr lang="nl-NL" dirty="0" smtClean="0"/>
              <a:t> - The logic of </a:t>
            </a:r>
            <a:r>
              <a:rPr lang="nl-NL" dirty="0" err="1" smtClean="0"/>
              <a:t>the</a:t>
            </a:r>
            <a:r>
              <a:rPr lang="nl-NL" dirty="0" smtClean="0"/>
              <a:t> database: in search of </a:t>
            </a:r>
            <a:r>
              <a:rPr lang="nl-NL" dirty="0" err="1" smtClean="0"/>
              <a:t>responsive</a:t>
            </a:r>
            <a:r>
              <a:rPr lang="nl-NL" dirty="0" smtClean="0"/>
              <a:t> </a:t>
            </a:r>
            <a:r>
              <a:rPr lang="nl-NL" dirty="0" err="1" smtClean="0"/>
              <a:t>social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endParaRPr lang="nl-NL" dirty="0" smtClean="0"/>
          </a:p>
          <a:p>
            <a:r>
              <a:rPr lang="nl-NL" dirty="0" smtClean="0"/>
              <a:t>Eline </a:t>
            </a:r>
            <a:r>
              <a:rPr lang="nl-NL" dirty="0" err="1" smtClean="0"/>
              <a:t>Vyvey</a:t>
            </a:r>
            <a:r>
              <a:rPr lang="nl-NL" dirty="0" smtClean="0"/>
              <a:t> - Accountability </a:t>
            </a:r>
            <a:r>
              <a:rPr lang="nl-NL" dirty="0" err="1" smtClean="0"/>
              <a:t>and</a:t>
            </a:r>
            <a:r>
              <a:rPr lang="nl-NL" dirty="0" smtClean="0"/>
              <a:t> risk assessment in </a:t>
            </a:r>
            <a:r>
              <a:rPr lang="nl-NL" dirty="0" err="1" smtClean="0"/>
              <a:t>youth</a:t>
            </a:r>
            <a:r>
              <a:rPr lang="nl-NL" dirty="0" smtClean="0"/>
              <a:t> care</a:t>
            </a:r>
          </a:p>
          <a:p>
            <a:r>
              <a:rPr lang="nl-NL" dirty="0" smtClean="0"/>
              <a:t>Isabelle Quintens- </a:t>
            </a:r>
          </a:p>
          <a:p>
            <a:r>
              <a:rPr lang="nl-NL" dirty="0" smtClean="0"/>
              <a:t>Tineke</a:t>
            </a:r>
            <a:r>
              <a:rPr lang="en-US" dirty="0" smtClean="0"/>
              <a:t> </a:t>
            </a:r>
            <a:r>
              <a:rPr lang="en-US" dirty="0" err="1" smtClean="0"/>
              <a:t>Schiettecat</a:t>
            </a:r>
            <a:r>
              <a:rPr lang="en-US" dirty="0" smtClean="0"/>
              <a:t> - Trajectories of poor families in child and family social work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Schiettecat</a:t>
            </a:r>
            <a:r>
              <a:rPr lang="en-US" dirty="0" smtClean="0"/>
              <a:t>, T</a:t>
            </a:r>
            <a:r>
              <a:rPr lang="en-US" dirty="0"/>
              <a:t>., </a:t>
            </a:r>
            <a:r>
              <a:rPr lang="en-US" dirty="0" err="1"/>
              <a:t>Roets</a:t>
            </a:r>
            <a:r>
              <a:rPr lang="en-US" dirty="0"/>
              <a:t>, G</a:t>
            </a:r>
            <a:r>
              <a:rPr lang="en-US" b="1" dirty="0"/>
              <a:t>.</a:t>
            </a:r>
            <a:r>
              <a:rPr lang="en-US" dirty="0"/>
              <a:t>, &amp; </a:t>
            </a:r>
            <a:r>
              <a:rPr lang="en-US" dirty="0" err="1"/>
              <a:t>Vandenbroeck</a:t>
            </a:r>
            <a:r>
              <a:rPr lang="en-US" dirty="0"/>
              <a:t>, M. (published online 2014). Do families in poverty need child and family social work? </a:t>
            </a:r>
            <a:r>
              <a:rPr lang="en-US" i="1" dirty="0"/>
              <a:t>European Journal of Social Work.</a:t>
            </a:r>
            <a:endParaRPr lang="nl-NL" dirty="0" smtClean="0"/>
          </a:p>
          <a:p>
            <a:r>
              <a:rPr lang="nl-NL" dirty="0" smtClean="0"/>
              <a:t>Freya </a:t>
            </a:r>
            <a:r>
              <a:rPr lang="nl-NL" dirty="0" err="1" smtClean="0"/>
              <a:t>Geinger</a:t>
            </a:r>
            <a:r>
              <a:rPr lang="nl-NL" dirty="0"/>
              <a:t> </a:t>
            </a:r>
            <a:r>
              <a:rPr lang="nl-NL" dirty="0" smtClean="0"/>
              <a:t>- </a:t>
            </a:r>
            <a:r>
              <a:rPr lang="nl-NL" dirty="0" err="1" smtClean="0"/>
              <a:t>Processes</a:t>
            </a:r>
            <a:r>
              <a:rPr lang="nl-NL" dirty="0" smtClean="0"/>
              <a:t> of in-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exclusion</a:t>
            </a:r>
            <a:r>
              <a:rPr lang="nl-NL" dirty="0" smtClean="0"/>
              <a:t> in </a:t>
            </a:r>
            <a:r>
              <a:rPr lang="nl-NL" dirty="0" err="1" smtClean="0"/>
              <a:t>provision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parents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young</a:t>
            </a:r>
            <a:r>
              <a:rPr lang="nl-NL" dirty="0" smtClean="0"/>
              <a:t> </a:t>
            </a:r>
            <a:r>
              <a:rPr lang="nl-NL" dirty="0" err="1" smtClean="0"/>
              <a:t>children</a:t>
            </a:r>
            <a:r>
              <a:rPr lang="nl-NL" dirty="0" smtClean="0"/>
              <a:t> </a:t>
            </a:r>
          </a:p>
          <a:p>
            <a:r>
              <a:rPr lang="nl-NL" dirty="0" smtClean="0"/>
              <a:t>Dorien Van Haute - The </a:t>
            </a:r>
            <a:r>
              <a:rPr lang="nl-NL" dirty="0" err="1" smtClean="0"/>
              <a:t>integration</a:t>
            </a:r>
            <a:r>
              <a:rPr lang="nl-NL" dirty="0" smtClean="0"/>
              <a:t> of </a:t>
            </a:r>
            <a:r>
              <a:rPr lang="nl-NL" dirty="0" err="1" smtClean="0"/>
              <a:t>provision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families in </a:t>
            </a:r>
            <a:r>
              <a:rPr lang="nl-NL" dirty="0" err="1" smtClean="0"/>
              <a:t>relation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combating</a:t>
            </a:r>
            <a:r>
              <a:rPr lang="nl-NL" dirty="0" smtClean="0"/>
              <a:t> (</a:t>
            </a:r>
            <a:r>
              <a:rPr lang="nl-NL" dirty="0" err="1" smtClean="0"/>
              <a:t>child</a:t>
            </a:r>
            <a:r>
              <a:rPr lang="nl-NL" dirty="0" smtClean="0"/>
              <a:t>) </a:t>
            </a:r>
            <a:r>
              <a:rPr lang="nl-NL" dirty="0" err="1" smtClean="0"/>
              <a:t>poverty</a:t>
            </a:r>
            <a:r>
              <a:rPr lang="nl-NL" dirty="0" smtClean="0"/>
              <a:t>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2926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Lieve.Bradt@UGent.be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Rudi.Roose@UGent.be</a:t>
            </a:r>
            <a:endParaRPr lang="nl-NL" dirty="0" smtClean="0"/>
          </a:p>
          <a:p>
            <a:r>
              <a:rPr lang="nl-NL" dirty="0" smtClean="0">
                <a:hlinkClick r:id="rId4"/>
              </a:rPr>
              <a:t>Griet.Roets@UGent.be</a:t>
            </a:r>
            <a:r>
              <a:rPr lang="nl-NL" dirty="0" smtClean="0"/>
              <a:t> </a:t>
            </a:r>
            <a:endParaRPr lang="nl-NL" dirty="0" smtClean="0"/>
          </a:p>
          <a:p>
            <a:pPr marL="114300" indent="0">
              <a:buNone/>
            </a:pPr>
            <a:endParaRPr lang="nl-BE" dirty="0" smtClean="0"/>
          </a:p>
          <a:p>
            <a:r>
              <a:rPr lang="nl-BE" dirty="0" smtClean="0"/>
              <a:t>For more information on </a:t>
            </a:r>
            <a:r>
              <a:rPr lang="nl-BE" dirty="0" err="1" smtClean="0"/>
              <a:t>our</a:t>
            </a:r>
            <a:r>
              <a:rPr lang="nl-BE" dirty="0" smtClean="0"/>
              <a:t> </a:t>
            </a:r>
            <a:r>
              <a:rPr lang="nl-BE" dirty="0" err="1" smtClean="0"/>
              <a:t>department</a:t>
            </a:r>
            <a:r>
              <a:rPr lang="nl-BE" dirty="0" smtClean="0"/>
              <a:t>, </a:t>
            </a:r>
            <a:r>
              <a:rPr lang="nl-BE" dirty="0" err="1" smtClean="0"/>
              <a:t>see</a:t>
            </a:r>
            <a:r>
              <a:rPr lang="nl-BE" dirty="0" smtClean="0"/>
              <a:t>: </a:t>
            </a:r>
            <a:r>
              <a:rPr lang="nl-BE" dirty="0" smtClean="0">
                <a:hlinkClick r:id="rId5"/>
              </a:rPr>
              <a:t>http</a:t>
            </a:r>
            <a:r>
              <a:rPr lang="nl-BE" dirty="0">
                <a:hlinkClick r:id="rId5"/>
              </a:rPr>
              <a:t>://</a:t>
            </a:r>
            <a:r>
              <a:rPr lang="nl-BE" dirty="0" smtClean="0">
                <a:hlinkClick r:id="rId5"/>
              </a:rPr>
              <a:t>www.ugent.be/pp/swsp/en</a:t>
            </a:r>
            <a:endParaRPr lang="nl-BE" dirty="0" smtClean="0"/>
          </a:p>
          <a:p>
            <a:r>
              <a:rPr lang="nl-NL" dirty="0" smtClean="0"/>
              <a:t>List </a:t>
            </a:r>
            <a:r>
              <a:rPr lang="nl-NL" dirty="0"/>
              <a:t>of </a:t>
            </a:r>
            <a:r>
              <a:rPr lang="nl-NL" dirty="0" err="1"/>
              <a:t>publications</a:t>
            </a:r>
            <a:r>
              <a:rPr lang="nl-NL" dirty="0" smtClean="0"/>
              <a:t>: </a:t>
            </a:r>
            <a:r>
              <a:rPr lang="nl-NL" dirty="0" smtClean="0">
                <a:hlinkClick r:id="rId6"/>
              </a:rPr>
              <a:t>http</a:t>
            </a:r>
            <a:r>
              <a:rPr lang="nl-NL">
                <a:hlinkClick r:id="rId6"/>
              </a:rPr>
              <a:t>://</a:t>
            </a:r>
            <a:r>
              <a:rPr lang="nl-NL" smtClean="0">
                <a:hlinkClick r:id="rId6"/>
              </a:rPr>
              <a:t>www.ugent.be/pp/swsp/en/research/publications</a:t>
            </a:r>
            <a:r>
              <a:rPr lang="nl-NL" smtClean="0"/>
              <a:t> </a:t>
            </a:r>
            <a:endParaRPr lang="nl-NL" dirty="0"/>
          </a:p>
          <a:p>
            <a:pPr marL="11430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3228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An </a:t>
            </a:r>
            <a:r>
              <a:rPr lang="nl-NL" sz="3200" b="1" dirty="0" err="1" smtClean="0"/>
              <a:t>introduction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err="1" smtClean="0"/>
              <a:t>Ghent</a:t>
            </a:r>
            <a:r>
              <a:rPr lang="nl-NL" sz="2400" dirty="0" smtClean="0"/>
              <a:t> University, </a:t>
            </a:r>
            <a:r>
              <a:rPr lang="nl-NL" sz="2400" dirty="0" err="1" smtClean="0"/>
              <a:t>Faculty</a:t>
            </a:r>
            <a:r>
              <a:rPr lang="nl-NL" sz="2400" dirty="0" smtClean="0"/>
              <a:t> of </a:t>
            </a:r>
            <a:r>
              <a:rPr lang="nl-NL" sz="2400" dirty="0" err="1" smtClean="0"/>
              <a:t>Psychology</a:t>
            </a:r>
            <a:r>
              <a:rPr lang="nl-NL" sz="2400" dirty="0" smtClean="0"/>
              <a:t> </a:t>
            </a:r>
            <a:r>
              <a:rPr lang="nl-NL" sz="2400" dirty="0" err="1" smtClean="0"/>
              <a:t>and</a:t>
            </a:r>
            <a:r>
              <a:rPr lang="nl-NL" sz="2400" dirty="0" smtClean="0"/>
              <a:t> </a:t>
            </a:r>
            <a:r>
              <a:rPr lang="nl-NL" sz="2400" dirty="0" err="1" smtClean="0"/>
              <a:t>Educational</a:t>
            </a:r>
            <a:r>
              <a:rPr lang="nl-NL" sz="2400" dirty="0" smtClean="0"/>
              <a:t> Sciences</a:t>
            </a:r>
          </a:p>
          <a:p>
            <a:r>
              <a:rPr lang="nl-NL" sz="2400" dirty="0" smtClean="0"/>
              <a:t>9 </a:t>
            </a:r>
            <a:r>
              <a:rPr lang="nl-NL" sz="2400" dirty="0" err="1" smtClean="0"/>
              <a:t>departments</a:t>
            </a:r>
            <a:endParaRPr lang="nl-NL" sz="2400" dirty="0" smtClean="0"/>
          </a:p>
          <a:p>
            <a:r>
              <a:rPr lang="nl-NL" sz="2400" dirty="0" smtClean="0"/>
              <a:t>1971: Seminar </a:t>
            </a:r>
            <a:r>
              <a:rPr lang="nl-NL" sz="2400" dirty="0" err="1" smtClean="0"/>
              <a:t>for</a:t>
            </a:r>
            <a:r>
              <a:rPr lang="nl-NL" sz="2400" dirty="0" smtClean="0"/>
              <a:t> </a:t>
            </a:r>
            <a:r>
              <a:rPr lang="nl-NL" sz="2400" dirty="0" err="1" smtClean="0"/>
              <a:t>Social</a:t>
            </a:r>
            <a:r>
              <a:rPr lang="nl-NL" sz="2400" dirty="0" smtClean="0"/>
              <a:t> </a:t>
            </a:r>
            <a:r>
              <a:rPr lang="nl-NL" sz="2400" dirty="0" err="1" smtClean="0"/>
              <a:t>and</a:t>
            </a:r>
            <a:r>
              <a:rPr lang="nl-NL" sz="2400" dirty="0" smtClean="0"/>
              <a:t> Legal </a:t>
            </a:r>
            <a:r>
              <a:rPr lang="nl-NL" sz="2400" dirty="0" err="1" smtClean="0"/>
              <a:t>Youth</a:t>
            </a:r>
            <a:r>
              <a:rPr lang="nl-NL" sz="2400" dirty="0" smtClean="0"/>
              <a:t> </a:t>
            </a:r>
            <a:r>
              <a:rPr lang="nl-NL" sz="2400" dirty="0" err="1" smtClean="0"/>
              <a:t>Protection</a:t>
            </a:r>
            <a:endParaRPr lang="nl-NL" sz="2400" dirty="0" smtClean="0"/>
          </a:p>
          <a:p>
            <a:r>
              <a:rPr lang="nl-NL" sz="2400" dirty="0" smtClean="0"/>
              <a:t>2015: </a:t>
            </a:r>
            <a:r>
              <a:rPr lang="nl-NL" sz="2400" dirty="0" err="1" smtClean="0"/>
              <a:t>Department</a:t>
            </a:r>
            <a:r>
              <a:rPr lang="nl-NL" sz="2400" dirty="0" smtClean="0"/>
              <a:t> of </a:t>
            </a:r>
            <a:r>
              <a:rPr lang="nl-NL" sz="2400" dirty="0" err="1" smtClean="0"/>
              <a:t>Social</a:t>
            </a:r>
            <a:r>
              <a:rPr lang="nl-NL" sz="2400" dirty="0" smtClean="0"/>
              <a:t> </a:t>
            </a:r>
            <a:r>
              <a:rPr lang="nl-NL" sz="2400" dirty="0" err="1" smtClean="0"/>
              <a:t>Work</a:t>
            </a:r>
            <a:r>
              <a:rPr lang="nl-NL" sz="2400" dirty="0" smtClean="0"/>
              <a:t> </a:t>
            </a:r>
            <a:r>
              <a:rPr lang="nl-NL" sz="2400" dirty="0" err="1" smtClean="0"/>
              <a:t>and</a:t>
            </a:r>
            <a:r>
              <a:rPr lang="nl-NL" sz="2400" dirty="0" smtClean="0"/>
              <a:t> </a:t>
            </a:r>
            <a:r>
              <a:rPr lang="nl-NL" sz="2400" dirty="0" err="1" smtClean="0"/>
              <a:t>Social</a:t>
            </a:r>
            <a:r>
              <a:rPr lang="nl-NL" sz="2400" dirty="0" smtClean="0"/>
              <a:t> </a:t>
            </a:r>
            <a:r>
              <a:rPr lang="nl-NL" sz="2400" dirty="0" err="1" smtClean="0"/>
              <a:t>Pedagogy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52985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err="1" smtClean="0"/>
              <a:t>Staff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Head of </a:t>
            </a:r>
            <a:r>
              <a:rPr lang="nl-NL" sz="2800" dirty="0" err="1" smtClean="0"/>
              <a:t>department</a:t>
            </a:r>
            <a:r>
              <a:rPr lang="nl-NL" sz="2800" dirty="0" smtClean="0"/>
              <a:t>: prof. Maria De Bie</a:t>
            </a:r>
          </a:p>
          <a:p>
            <a:r>
              <a:rPr lang="nl-NL" sz="2800" dirty="0" smtClean="0"/>
              <a:t>46 members</a:t>
            </a:r>
          </a:p>
          <a:p>
            <a:pPr lvl="2"/>
            <a:r>
              <a:rPr lang="nl-NL" sz="2400" dirty="0" err="1" smtClean="0"/>
              <a:t>Tenured</a:t>
            </a:r>
            <a:r>
              <a:rPr lang="nl-NL" sz="2400" dirty="0" smtClean="0"/>
              <a:t> </a:t>
            </a:r>
            <a:r>
              <a:rPr lang="nl-NL" sz="2400" dirty="0" err="1" smtClean="0"/>
              <a:t>academic</a:t>
            </a:r>
            <a:r>
              <a:rPr lang="nl-NL" sz="2400" dirty="0" smtClean="0"/>
              <a:t> </a:t>
            </a:r>
            <a:r>
              <a:rPr lang="nl-NL" sz="2400" dirty="0" err="1" smtClean="0"/>
              <a:t>staff</a:t>
            </a:r>
            <a:r>
              <a:rPr lang="nl-NL" sz="2400" dirty="0" smtClean="0"/>
              <a:t>: 8</a:t>
            </a:r>
          </a:p>
          <a:p>
            <a:pPr lvl="2"/>
            <a:r>
              <a:rPr lang="nl-NL" sz="2400" dirty="0" smtClean="0"/>
              <a:t>Post-</a:t>
            </a:r>
            <a:r>
              <a:rPr lang="nl-NL" sz="2400" dirty="0" err="1" smtClean="0"/>
              <a:t>doctoral</a:t>
            </a:r>
            <a:r>
              <a:rPr lang="nl-NL" sz="2400" dirty="0" smtClean="0"/>
              <a:t> </a:t>
            </a:r>
            <a:r>
              <a:rPr lang="nl-NL" sz="2400" dirty="0" err="1" smtClean="0"/>
              <a:t>assistants</a:t>
            </a:r>
            <a:r>
              <a:rPr lang="nl-NL" sz="2400" dirty="0" smtClean="0"/>
              <a:t>: 2</a:t>
            </a:r>
          </a:p>
          <a:p>
            <a:pPr lvl="2"/>
            <a:r>
              <a:rPr lang="nl-NL" sz="2400" dirty="0" err="1" smtClean="0"/>
              <a:t>Assisting</a:t>
            </a:r>
            <a:r>
              <a:rPr lang="nl-NL" sz="2400" dirty="0" smtClean="0"/>
              <a:t> </a:t>
            </a:r>
            <a:r>
              <a:rPr lang="nl-NL" sz="2400" dirty="0" err="1" smtClean="0"/>
              <a:t>academic</a:t>
            </a:r>
            <a:r>
              <a:rPr lang="nl-NL" sz="2400" dirty="0" smtClean="0"/>
              <a:t> </a:t>
            </a:r>
            <a:r>
              <a:rPr lang="nl-NL" sz="2400" dirty="0" err="1" smtClean="0"/>
              <a:t>staff</a:t>
            </a:r>
            <a:r>
              <a:rPr lang="nl-NL" sz="2400" dirty="0" smtClean="0"/>
              <a:t>: 7</a:t>
            </a:r>
          </a:p>
          <a:p>
            <a:pPr lvl="2"/>
            <a:r>
              <a:rPr lang="nl-NL" sz="2400" dirty="0" smtClean="0"/>
              <a:t>Teaching </a:t>
            </a:r>
            <a:r>
              <a:rPr lang="nl-NL" sz="2400" dirty="0" err="1" smtClean="0"/>
              <a:t>assistants</a:t>
            </a:r>
            <a:r>
              <a:rPr lang="nl-NL" sz="2400" dirty="0" smtClean="0"/>
              <a:t>: 2</a:t>
            </a:r>
          </a:p>
          <a:p>
            <a:pPr lvl="2"/>
            <a:r>
              <a:rPr lang="nl-NL" sz="2400" dirty="0" err="1" smtClean="0"/>
              <a:t>Scientific</a:t>
            </a:r>
            <a:r>
              <a:rPr lang="nl-NL" sz="2400" dirty="0" smtClean="0"/>
              <a:t> </a:t>
            </a:r>
            <a:r>
              <a:rPr lang="nl-NL" sz="2400" dirty="0" err="1" smtClean="0"/>
              <a:t>staff</a:t>
            </a:r>
            <a:r>
              <a:rPr lang="nl-BE" sz="2400" dirty="0" smtClean="0"/>
              <a:t>: 12</a:t>
            </a:r>
          </a:p>
          <a:p>
            <a:pPr lvl="2"/>
            <a:r>
              <a:rPr lang="nl-NL" sz="2400" dirty="0" smtClean="0"/>
              <a:t>PhD </a:t>
            </a:r>
            <a:r>
              <a:rPr lang="nl-NL" sz="2400" dirty="0" err="1" smtClean="0"/>
              <a:t>scholarship</a:t>
            </a:r>
            <a:r>
              <a:rPr lang="nl-NL" sz="2400" dirty="0" smtClean="0"/>
              <a:t>: 12</a:t>
            </a:r>
          </a:p>
          <a:p>
            <a:pPr lvl="2"/>
            <a:r>
              <a:rPr lang="nl-NL" sz="2400" dirty="0" err="1" smtClean="0"/>
              <a:t>Administrative</a:t>
            </a:r>
            <a:r>
              <a:rPr lang="nl-NL" sz="2400" dirty="0" smtClean="0"/>
              <a:t> </a:t>
            </a:r>
            <a:r>
              <a:rPr lang="nl-NL" sz="2400" dirty="0" err="1" smtClean="0"/>
              <a:t>staff</a:t>
            </a:r>
            <a:r>
              <a:rPr lang="nl-NL" sz="2400" dirty="0" smtClean="0"/>
              <a:t>: 3 </a:t>
            </a:r>
          </a:p>
        </p:txBody>
      </p:sp>
    </p:spTree>
    <p:extLst>
      <p:ext uri="{BB962C8B-B14F-4D97-AF65-F5344CB8AC3E}">
        <p14:creationId xmlns:p14="http://schemas.microsoft.com/office/powerpoint/2010/main" val="3195418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 smtClean="0"/>
              <a:t>Teaching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69979"/>
          </a:xfrm>
        </p:spPr>
        <p:txBody>
          <a:bodyPr>
            <a:normAutofit/>
          </a:bodyPr>
          <a:lstStyle/>
          <a:p>
            <a:r>
              <a:rPr lang="nl-NL" sz="2200" dirty="0" smtClean="0"/>
              <a:t>Bachelor in </a:t>
            </a:r>
            <a:r>
              <a:rPr lang="nl-NL" sz="2200" dirty="0" err="1" smtClean="0"/>
              <a:t>Educational</a:t>
            </a:r>
            <a:r>
              <a:rPr lang="nl-NL" sz="2200" dirty="0" smtClean="0"/>
              <a:t> Sciences, </a:t>
            </a:r>
            <a:r>
              <a:rPr lang="nl-NL" sz="2200" dirty="0" err="1" smtClean="0"/>
              <a:t>main</a:t>
            </a:r>
            <a:r>
              <a:rPr lang="nl-NL" sz="2200" dirty="0" smtClean="0"/>
              <a:t> subject: </a:t>
            </a:r>
            <a:r>
              <a:rPr lang="nl-NL" sz="2200" dirty="0" err="1" smtClean="0"/>
              <a:t>social</a:t>
            </a:r>
            <a:r>
              <a:rPr lang="nl-NL" sz="2200" dirty="0" smtClean="0"/>
              <a:t> welfare studies</a:t>
            </a:r>
          </a:p>
          <a:p>
            <a:r>
              <a:rPr lang="nl-NL" sz="2200" dirty="0" smtClean="0"/>
              <a:t>Master of </a:t>
            </a:r>
            <a:r>
              <a:rPr lang="nl-NL" sz="2200" dirty="0" err="1" smtClean="0"/>
              <a:t>science</a:t>
            </a:r>
            <a:r>
              <a:rPr lang="nl-NL" sz="2200" dirty="0" smtClean="0"/>
              <a:t> in </a:t>
            </a:r>
            <a:r>
              <a:rPr lang="nl-NL" sz="2200" dirty="0" err="1" smtClean="0"/>
              <a:t>Social</a:t>
            </a:r>
            <a:r>
              <a:rPr lang="nl-NL" sz="2200" dirty="0" smtClean="0"/>
              <a:t> </a:t>
            </a:r>
            <a:r>
              <a:rPr lang="nl-NL" sz="2200" dirty="0" err="1" smtClean="0"/>
              <a:t>Work</a:t>
            </a:r>
            <a:endParaRPr lang="nl-NL" sz="2200" dirty="0" smtClean="0"/>
          </a:p>
          <a:p>
            <a:r>
              <a:rPr lang="nl-NL" sz="2200" dirty="0" smtClean="0"/>
              <a:t>Courses </a:t>
            </a:r>
            <a:r>
              <a:rPr lang="nl-NL" sz="2200" dirty="0" err="1" smtClean="0"/>
              <a:t>taught</a:t>
            </a:r>
            <a:r>
              <a:rPr lang="nl-NL" sz="2200" dirty="0" smtClean="0"/>
              <a:t> </a:t>
            </a:r>
            <a:r>
              <a:rPr lang="nl-NL" sz="2200" dirty="0" err="1" smtClean="0"/>
              <a:t>by</a:t>
            </a:r>
            <a:r>
              <a:rPr lang="nl-NL" sz="2200" dirty="0" smtClean="0"/>
              <a:t> DSWSP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390628"/>
              </p:ext>
            </p:extLst>
          </p:nvPr>
        </p:nvGraphicFramePr>
        <p:xfrm>
          <a:off x="179512" y="2924944"/>
          <a:ext cx="8208912" cy="37628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8299"/>
                <a:gridCol w="2784309"/>
                <a:gridCol w="2736304"/>
              </a:tblGrid>
              <a:tr h="72007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 err="1" smtClean="0"/>
                        <a:t>Social</a:t>
                      </a:r>
                      <a:r>
                        <a:rPr lang="nl-NL" sz="1600" b="0" dirty="0" smtClean="0"/>
                        <a:t> welfare studies</a:t>
                      </a:r>
                      <a:endParaRPr lang="nl-BE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0" dirty="0" err="1" smtClean="0"/>
                        <a:t>Philosophy</a:t>
                      </a:r>
                      <a:r>
                        <a:rPr lang="nl-NL" sz="1600" b="0" dirty="0" smtClean="0"/>
                        <a:t> of </a:t>
                      </a:r>
                      <a:r>
                        <a:rPr lang="nl-NL" sz="1600" b="0" dirty="0" err="1" smtClean="0"/>
                        <a:t>educational</a:t>
                      </a:r>
                      <a:r>
                        <a:rPr lang="nl-NL" sz="1600" b="0" dirty="0" smtClean="0"/>
                        <a:t> </a:t>
                      </a:r>
                      <a:r>
                        <a:rPr lang="nl-NL" sz="1600" b="0" dirty="0" err="1" smtClean="0"/>
                        <a:t>science</a:t>
                      </a:r>
                      <a:endParaRPr lang="nl-BE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err="1" smtClean="0"/>
                        <a:t>Clinical</a:t>
                      </a:r>
                      <a:r>
                        <a:rPr lang="nl-NL" sz="1600" b="1" dirty="0" smtClean="0"/>
                        <a:t> </a:t>
                      </a:r>
                      <a:r>
                        <a:rPr lang="nl-NL" sz="1600" b="1" dirty="0" err="1" smtClean="0"/>
                        <a:t>practices</a:t>
                      </a:r>
                      <a:r>
                        <a:rPr lang="nl-NL" sz="1600" b="1" dirty="0" smtClean="0"/>
                        <a:t> </a:t>
                      </a:r>
                      <a:r>
                        <a:rPr lang="nl-NL" sz="1600" b="1" dirty="0" err="1" smtClean="0"/>
                        <a:t>and</a:t>
                      </a:r>
                      <a:r>
                        <a:rPr lang="nl-NL" sz="1600" b="1" dirty="0" smtClean="0"/>
                        <a:t> research</a:t>
                      </a:r>
                      <a:endParaRPr lang="nl-BE" sz="1600" b="1" dirty="0"/>
                    </a:p>
                  </a:txBody>
                  <a:tcPr/>
                </a:tc>
              </a:tr>
              <a:tr h="413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err="1" smtClean="0"/>
                        <a:t>History</a:t>
                      </a:r>
                      <a:r>
                        <a:rPr lang="nl-NL" sz="1600" dirty="0" smtClean="0"/>
                        <a:t> of </a:t>
                      </a:r>
                      <a:r>
                        <a:rPr lang="nl-NL" sz="1600" dirty="0" err="1" smtClean="0"/>
                        <a:t>education</a:t>
                      </a:r>
                      <a:endParaRPr lang="nl-NL" sz="1600" dirty="0" smtClean="0"/>
                    </a:p>
                    <a:p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err="1" smtClean="0"/>
                        <a:t>Intercultural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pedagogy</a:t>
                      </a:r>
                      <a:endParaRPr lang="nl-NL" sz="1600" dirty="0" smtClean="0"/>
                    </a:p>
                    <a:p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dirty="0" err="1" smtClean="0"/>
                        <a:t>Youth</a:t>
                      </a:r>
                      <a:r>
                        <a:rPr lang="nl-NL" sz="1600" b="1" dirty="0" smtClean="0"/>
                        <a:t> </a:t>
                      </a:r>
                      <a:r>
                        <a:rPr lang="nl-NL" sz="1600" b="1" dirty="0" err="1" smtClean="0"/>
                        <a:t>protection</a:t>
                      </a:r>
                      <a:r>
                        <a:rPr lang="nl-NL" sz="1600" b="1" dirty="0" smtClean="0"/>
                        <a:t> </a:t>
                      </a:r>
                      <a:r>
                        <a:rPr lang="nl-NL" sz="1600" b="1" dirty="0" err="1" smtClean="0"/>
                        <a:t>and</a:t>
                      </a:r>
                      <a:r>
                        <a:rPr lang="nl-NL" sz="1600" b="1" dirty="0" smtClean="0"/>
                        <a:t> </a:t>
                      </a:r>
                      <a:r>
                        <a:rPr lang="nl-NL" sz="1600" b="1" dirty="0" err="1" smtClean="0"/>
                        <a:t>youth</a:t>
                      </a:r>
                      <a:r>
                        <a:rPr lang="nl-NL" sz="1600" b="1" dirty="0" smtClean="0"/>
                        <a:t> care</a:t>
                      </a:r>
                      <a:endParaRPr lang="nl-BE" sz="1600" b="1" dirty="0"/>
                    </a:p>
                  </a:txBody>
                  <a:tcPr/>
                </a:tc>
              </a:tr>
              <a:tr h="413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i="1" dirty="0" err="1" smtClean="0"/>
                        <a:t>Early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childhood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education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and</a:t>
                      </a:r>
                      <a:r>
                        <a:rPr lang="nl-NL" sz="1600" b="1" i="1" dirty="0" smtClean="0"/>
                        <a:t> care</a:t>
                      </a:r>
                      <a:endParaRPr lang="nl-BE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err="1" smtClean="0"/>
                        <a:t>Educational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theories</a:t>
                      </a:r>
                      <a:endParaRPr lang="nl-NL" sz="1600" dirty="0" smtClean="0"/>
                    </a:p>
                    <a:p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International </a:t>
                      </a:r>
                      <a:r>
                        <a:rPr lang="nl-NL" sz="1600" dirty="0" err="1" smtClean="0"/>
                        <a:t>social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work</a:t>
                      </a:r>
                      <a:endParaRPr lang="nl-NL" sz="1600" dirty="0" smtClean="0"/>
                    </a:p>
                    <a:p>
                      <a:endParaRPr lang="nl-BE" sz="1600" dirty="0"/>
                    </a:p>
                  </a:txBody>
                  <a:tcPr/>
                </a:tc>
              </a:tr>
              <a:tr h="45625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i="1" dirty="0" err="1" smtClean="0"/>
                        <a:t>Social</a:t>
                      </a:r>
                      <a:r>
                        <a:rPr lang="nl-NL" sz="1600" b="1" i="1" dirty="0" smtClean="0"/>
                        <a:t> care </a:t>
                      </a:r>
                      <a:r>
                        <a:rPr lang="nl-NL" sz="1600" b="1" i="1" dirty="0" err="1" smtClean="0"/>
                        <a:t>and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social</a:t>
                      </a:r>
                      <a:r>
                        <a:rPr lang="nl-NL" sz="1600" b="1" i="1" dirty="0" smtClean="0"/>
                        <a:t> services</a:t>
                      </a:r>
                      <a:endParaRPr lang="nl-BE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err="1" smtClean="0"/>
                        <a:t>Social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cultural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work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and</a:t>
                      </a:r>
                      <a:r>
                        <a:rPr lang="nl-NL" sz="1600" dirty="0" smtClean="0"/>
                        <a:t> community development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i="1" dirty="0" err="1" smtClean="0"/>
                        <a:t>Qualitative</a:t>
                      </a:r>
                      <a:r>
                        <a:rPr lang="nl-NL" sz="1600" b="1" i="1" dirty="0" smtClean="0"/>
                        <a:t> research </a:t>
                      </a:r>
                      <a:r>
                        <a:rPr lang="nl-NL" sz="1600" b="1" i="1" dirty="0" err="1" smtClean="0"/>
                        <a:t>methods</a:t>
                      </a:r>
                      <a:endParaRPr lang="nl-NL" sz="1600" b="1" i="1" dirty="0" smtClean="0"/>
                    </a:p>
                    <a:p>
                      <a:endParaRPr lang="nl-BE" sz="1600" dirty="0"/>
                    </a:p>
                  </a:txBody>
                  <a:tcPr/>
                </a:tc>
              </a:tr>
              <a:tr h="45625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err="1" smtClean="0"/>
                        <a:t>Social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pedagogy</a:t>
                      </a:r>
                      <a:endParaRPr lang="nl-NL" sz="1600" dirty="0" smtClean="0"/>
                    </a:p>
                    <a:p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b="1" i="1" dirty="0" err="1" smtClean="0"/>
                        <a:t>Social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work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theories</a:t>
                      </a:r>
                      <a:endParaRPr lang="nl-NL" sz="1600" b="1" i="1" dirty="0" smtClean="0"/>
                    </a:p>
                    <a:p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1" dirty="0" err="1" smtClean="0"/>
                        <a:t>Poverty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and</a:t>
                      </a:r>
                      <a:r>
                        <a:rPr lang="nl-NL" sz="1600" b="1" i="1" dirty="0" smtClean="0"/>
                        <a:t> </a:t>
                      </a:r>
                      <a:r>
                        <a:rPr lang="nl-NL" sz="1600" b="1" i="1" dirty="0" err="1" smtClean="0"/>
                        <a:t>sustainable</a:t>
                      </a:r>
                      <a:r>
                        <a:rPr lang="nl-NL" sz="1600" b="1" i="1" dirty="0" smtClean="0"/>
                        <a:t> development</a:t>
                      </a:r>
                      <a:endParaRPr lang="nl-BE" sz="1600" b="1" i="1" dirty="0"/>
                    </a:p>
                  </a:txBody>
                  <a:tcPr/>
                </a:tc>
              </a:tr>
              <a:tr h="72629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Planning </a:t>
                      </a:r>
                      <a:r>
                        <a:rPr lang="nl-NL" sz="1600" dirty="0" err="1" smtClean="0"/>
                        <a:t>and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integration</a:t>
                      </a:r>
                      <a:r>
                        <a:rPr lang="nl-NL" sz="1600" dirty="0" smtClean="0"/>
                        <a:t> in </a:t>
                      </a:r>
                      <a:r>
                        <a:rPr lang="nl-NL" sz="1600" dirty="0" err="1" smtClean="0"/>
                        <a:t>social</a:t>
                      </a:r>
                      <a:r>
                        <a:rPr lang="nl-NL" sz="1600" dirty="0" smtClean="0"/>
                        <a:t> policy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err="1" smtClean="0"/>
                        <a:t>Study</a:t>
                      </a:r>
                      <a:r>
                        <a:rPr lang="nl-NL" sz="1600" dirty="0" smtClean="0"/>
                        <a:t> of </a:t>
                      </a:r>
                      <a:r>
                        <a:rPr lang="nl-NL" sz="1600" dirty="0" err="1" smtClean="0"/>
                        <a:t>social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work</a:t>
                      </a:r>
                      <a:r>
                        <a:rPr lang="nl-NL" sz="1600" dirty="0" smtClean="0"/>
                        <a:t> </a:t>
                      </a:r>
                      <a:r>
                        <a:rPr lang="nl-NL" sz="1600" dirty="0" err="1" smtClean="0"/>
                        <a:t>practices</a:t>
                      </a:r>
                      <a:endParaRPr lang="nl-B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="1" i="1" dirty="0" smtClean="0"/>
                        <a:t>Family </a:t>
                      </a:r>
                      <a:r>
                        <a:rPr lang="nl-NL" sz="1600" b="1" i="1" dirty="0" err="1" smtClean="0"/>
                        <a:t>pedagogy</a:t>
                      </a:r>
                      <a:endParaRPr lang="nl-BE" sz="1600" b="1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83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Research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nl-NL" sz="2600" dirty="0" smtClean="0"/>
              <a:t>7 research </a:t>
            </a:r>
            <a:r>
              <a:rPr lang="nl-NL" sz="2600" dirty="0" err="1" smtClean="0"/>
              <a:t>strands</a:t>
            </a:r>
            <a:endParaRPr lang="nl-NL" sz="2600" dirty="0" smtClean="0"/>
          </a:p>
          <a:p>
            <a:pPr lvl="2"/>
            <a:r>
              <a:rPr lang="nl-NL" sz="2200" dirty="0" err="1" smtClean="0"/>
              <a:t>Social</a:t>
            </a:r>
            <a:r>
              <a:rPr lang="nl-NL" sz="2200" dirty="0" smtClean="0"/>
              <a:t> </a:t>
            </a:r>
            <a:r>
              <a:rPr lang="nl-NL" sz="2200" dirty="0" err="1" smtClean="0"/>
              <a:t>pedagogy</a:t>
            </a:r>
            <a:endParaRPr lang="nl-NL" sz="2200" dirty="0" smtClean="0"/>
          </a:p>
          <a:p>
            <a:pPr lvl="2"/>
            <a:r>
              <a:rPr lang="nl-NL" sz="2200" dirty="0" err="1" smtClean="0"/>
              <a:t>Social</a:t>
            </a:r>
            <a:r>
              <a:rPr lang="nl-NL" sz="2200" dirty="0" smtClean="0"/>
              <a:t> </a:t>
            </a:r>
            <a:r>
              <a:rPr lang="nl-NL" sz="2200" dirty="0" err="1" smtClean="0"/>
              <a:t>work</a:t>
            </a:r>
            <a:endParaRPr lang="nl-NL" sz="2200" dirty="0" smtClean="0"/>
          </a:p>
          <a:p>
            <a:pPr lvl="2"/>
            <a:r>
              <a:rPr lang="nl-NL" sz="2200" dirty="0" smtClean="0"/>
              <a:t>Family </a:t>
            </a:r>
            <a:r>
              <a:rPr lang="nl-NL" sz="2200" dirty="0" err="1" smtClean="0"/>
              <a:t>pedagogy</a:t>
            </a:r>
            <a:endParaRPr lang="nl-NL" sz="2200" dirty="0" smtClean="0"/>
          </a:p>
          <a:p>
            <a:pPr lvl="2"/>
            <a:r>
              <a:rPr lang="nl-NL" sz="2200" dirty="0" err="1" smtClean="0"/>
              <a:t>Intercultural</a:t>
            </a:r>
            <a:r>
              <a:rPr lang="nl-NL" sz="2200" dirty="0" smtClean="0"/>
              <a:t> </a:t>
            </a:r>
            <a:r>
              <a:rPr lang="nl-NL" sz="2200" dirty="0" err="1" smtClean="0"/>
              <a:t>pedagogy</a:t>
            </a:r>
            <a:endParaRPr lang="nl-NL" sz="2200" dirty="0" smtClean="0"/>
          </a:p>
          <a:p>
            <a:pPr lvl="2"/>
            <a:r>
              <a:rPr lang="nl-NL" sz="2200" dirty="0" err="1" smtClean="0"/>
              <a:t>History</a:t>
            </a:r>
            <a:r>
              <a:rPr lang="nl-NL" sz="2200" dirty="0" smtClean="0"/>
              <a:t> of </a:t>
            </a:r>
            <a:r>
              <a:rPr lang="nl-NL" sz="2200" dirty="0" err="1" smtClean="0"/>
              <a:t>education</a:t>
            </a:r>
            <a:endParaRPr lang="nl-NL" sz="2200" dirty="0" smtClean="0"/>
          </a:p>
          <a:p>
            <a:pPr lvl="2"/>
            <a:r>
              <a:rPr lang="nl-NL" sz="2200" dirty="0" err="1" smtClean="0"/>
              <a:t>Philosophy</a:t>
            </a:r>
            <a:r>
              <a:rPr lang="nl-NL" sz="2200" dirty="0" smtClean="0"/>
              <a:t> of </a:t>
            </a:r>
            <a:r>
              <a:rPr lang="nl-NL" sz="2200" dirty="0" err="1" smtClean="0"/>
              <a:t>education</a:t>
            </a:r>
            <a:endParaRPr lang="nl-NL" sz="2200" dirty="0" smtClean="0"/>
          </a:p>
          <a:p>
            <a:r>
              <a:rPr lang="nl-NL" sz="2600" dirty="0" smtClean="0"/>
              <a:t>2 </a:t>
            </a:r>
            <a:r>
              <a:rPr lang="nl-NL" sz="2600" dirty="0" err="1" smtClean="0"/>
              <a:t>transversal</a:t>
            </a:r>
            <a:r>
              <a:rPr lang="nl-NL" sz="2600" dirty="0" smtClean="0"/>
              <a:t> topics</a:t>
            </a:r>
          </a:p>
          <a:p>
            <a:pPr lvl="2"/>
            <a:r>
              <a:rPr lang="nl-NL" sz="2200" dirty="0" err="1" smtClean="0"/>
              <a:t>Poverty</a:t>
            </a:r>
            <a:r>
              <a:rPr lang="nl-NL" sz="2200" dirty="0" smtClean="0"/>
              <a:t> research</a:t>
            </a:r>
          </a:p>
          <a:p>
            <a:pPr lvl="2"/>
            <a:r>
              <a:rPr lang="nl-NL" sz="2200" dirty="0" err="1" smtClean="0"/>
              <a:t>Youth</a:t>
            </a:r>
            <a:r>
              <a:rPr lang="nl-NL" sz="2200" dirty="0" smtClean="0"/>
              <a:t> research</a:t>
            </a:r>
          </a:p>
        </p:txBody>
      </p:sp>
    </p:spTree>
    <p:extLst>
      <p:ext uri="{BB962C8B-B14F-4D97-AF65-F5344CB8AC3E}">
        <p14:creationId xmlns:p14="http://schemas.microsoft.com/office/powerpoint/2010/main" val="1892803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Research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700808"/>
            <a:ext cx="8003232" cy="4525963"/>
          </a:xfrm>
        </p:spPr>
        <p:txBody>
          <a:bodyPr>
            <a:normAutofit/>
          </a:bodyPr>
          <a:lstStyle/>
          <a:p>
            <a:r>
              <a:rPr lang="nl-NL" sz="2600" dirty="0" err="1" smtClean="0"/>
              <a:t>Diversity</a:t>
            </a:r>
            <a:r>
              <a:rPr lang="nl-NL" sz="2600" dirty="0" smtClean="0"/>
              <a:t> of </a:t>
            </a:r>
            <a:r>
              <a:rPr lang="nl-NL" sz="2600" dirty="0" err="1" smtClean="0"/>
              <a:t>domains</a:t>
            </a:r>
            <a:endParaRPr lang="nl-NL" sz="2600" dirty="0" smtClean="0"/>
          </a:p>
          <a:p>
            <a:pPr lvl="1"/>
            <a:r>
              <a:rPr lang="nl-NL" sz="2400" dirty="0" err="1" smtClean="0"/>
              <a:t>Youth</a:t>
            </a:r>
            <a:r>
              <a:rPr lang="nl-NL" sz="2400" dirty="0" smtClean="0"/>
              <a:t> care, </a:t>
            </a:r>
            <a:r>
              <a:rPr lang="nl-NL" sz="2400" dirty="0" err="1" smtClean="0"/>
              <a:t>social-cultural</a:t>
            </a:r>
            <a:r>
              <a:rPr lang="nl-NL" sz="2400" dirty="0" smtClean="0"/>
              <a:t> </a:t>
            </a:r>
            <a:r>
              <a:rPr lang="nl-NL" sz="2400" dirty="0" err="1" smtClean="0"/>
              <a:t>work</a:t>
            </a:r>
            <a:r>
              <a:rPr lang="nl-NL" sz="2400" dirty="0" smtClean="0"/>
              <a:t>, community development, </a:t>
            </a:r>
            <a:r>
              <a:rPr lang="nl-NL" sz="2400" dirty="0" err="1" smtClean="0"/>
              <a:t>migration</a:t>
            </a:r>
            <a:r>
              <a:rPr lang="nl-NL" sz="2400" dirty="0" smtClean="0"/>
              <a:t>, </a:t>
            </a:r>
            <a:r>
              <a:rPr lang="nl-NL" sz="2400" dirty="0" err="1" smtClean="0"/>
              <a:t>youth</a:t>
            </a:r>
            <a:r>
              <a:rPr lang="nl-NL" sz="2400" dirty="0" smtClean="0"/>
              <a:t> </a:t>
            </a:r>
            <a:r>
              <a:rPr lang="nl-NL" sz="2400" dirty="0" err="1" smtClean="0"/>
              <a:t>work</a:t>
            </a:r>
            <a:r>
              <a:rPr lang="nl-NL" sz="2400" dirty="0" smtClean="0"/>
              <a:t>, </a:t>
            </a:r>
            <a:r>
              <a:rPr lang="nl-NL" sz="2400" dirty="0" err="1" smtClean="0"/>
              <a:t>early</a:t>
            </a:r>
            <a:r>
              <a:rPr lang="nl-NL" sz="2400" dirty="0" smtClean="0"/>
              <a:t> </a:t>
            </a:r>
            <a:r>
              <a:rPr lang="nl-NL" sz="2400" dirty="0" err="1" smtClean="0"/>
              <a:t>childhood</a:t>
            </a:r>
            <a:r>
              <a:rPr lang="nl-NL" sz="2400" dirty="0" smtClean="0"/>
              <a:t> </a:t>
            </a:r>
            <a:r>
              <a:rPr lang="nl-NL" sz="2400" dirty="0" err="1" smtClean="0"/>
              <a:t>education</a:t>
            </a:r>
            <a:r>
              <a:rPr lang="nl-NL" sz="2400" dirty="0" smtClean="0"/>
              <a:t> </a:t>
            </a:r>
            <a:r>
              <a:rPr lang="nl-NL" sz="2400" dirty="0" err="1" smtClean="0"/>
              <a:t>and</a:t>
            </a:r>
            <a:r>
              <a:rPr lang="nl-NL" sz="2400" dirty="0" smtClean="0"/>
              <a:t> care, </a:t>
            </a:r>
            <a:r>
              <a:rPr lang="nl-NL" sz="2400" dirty="0" err="1" smtClean="0"/>
              <a:t>forensic</a:t>
            </a:r>
            <a:r>
              <a:rPr lang="nl-NL" sz="2400" dirty="0" smtClean="0"/>
              <a:t> </a:t>
            </a:r>
            <a:r>
              <a:rPr lang="nl-NL" sz="2400" dirty="0" err="1" smtClean="0"/>
              <a:t>social</a:t>
            </a:r>
            <a:r>
              <a:rPr lang="nl-NL" sz="2400" dirty="0" smtClean="0"/>
              <a:t> </a:t>
            </a:r>
            <a:r>
              <a:rPr lang="nl-NL" sz="2400" dirty="0" err="1" smtClean="0"/>
              <a:t>work</a:t>
            </a:r>
            <a:r>
              <a:rPr lang="nl-NL" sz="2400" dirty="0" smtClean="0"/>
              <a:t>,…</a:t>
            </a:r>
          </a:p>
          <a:p>
            <a:r>
              <a:rPr lang="nl-NL" sz="2600" dirty="0" err="1" smtClean="0"/>
              <a:t>Qualitative</a:t>
            </a:r>
            <a:r>
              <a:rPr lang="nl-NL" sz="2600" dirty="0" smtClean="0"/>
              <a:t> </a:t>
            </a:r>
            <a:r>
              <a:rPr lang="nl-NL" sz="2600" dirty="0" err="1" smtClean="0"/>
              <a:t>and</a:t>
            </a:r>
            <a:r>
              <a:rPr lang="nl-NL" sz="2600" dirty="0" smtClean="0"/>
              <a:t> </a:t>
            </a:r>
            <a:r>
              <a:rPr lang="nl-NL" sz="2600" dirty="0" err="1" smtClean="0"/>
              <a:t>quantitative</a:t>
            </a:r>
            <a:r>
              <a:rPr lang="nl-NL" sz="2600" dirty="0" smtClean="0"/>
              <a:t> </a:t>
            </a:r>
            <a:r>
              <a:rPr lang="nl-NL" sz="2600" dirty="0" err="1" smtClean="0"/>
              <a:t>methods</a:t>
            </a:r>
            <a:endParaRPr lang="nl-BE" sz="2600" dirty="0"/>
          </a:p>
        </p:txBody>
      </p:sp>
    </p:spTree>
    <p:extLst>
      <p:ext uri="{BB962C8B-B14F-4D97-AF65-F5344CB8AC3E}">
        <p14:creationId xmlns:p14="http://schemas.microsoft.com/office/powerpoint/2010/main" val="364926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Central/common </a:t>
            </a:r>
            <a:r>
              <a:rPr lang="nl-NL" sz="3200" b="1" dirty="0" err="1" smtClean="0"/>
              <a:t>elements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Focus on </a:t>
            </a:r>
            <a:r>
              <a:rPr lang="nl-NL" sz="2400" dirty="0" err="1" smtClean="0"/>
              <a:t>study</a:t>
            </a:r>
            <a:r>
              <a:rPr lang="nl-NL" sz="2400" dirty="0" smtClean="0"/>
              <a:t> of </a:t>
            </a:r>
            <a:r>
              <a:rPr lang="nl-NL" sz="2400" dirty="0" err="1" smtClean="0"/>
              <a:t>social</a:t>
            </a:r>
            <a:r>
              <a:rPr lang="nl-NL" sz="2400" dirty="0" smtClean="0"/>
              <a:t> </a:t>
            </a:r>
            <a:r>
              <a:rPr lang="nl-NL" sz="2400" dirty="0" err="1" smtClean="0"/>
              <a:t>work</a:t>
            </a:r>
            <a:r>
              <a:rPr lang="nl-NL" sz="2400" dirty="0" smtClean="0"/>
              <a:t> </a:t>
            </a:r>
            <a:r>
              <a:rPr lang="nl-NL" sz="2400" dirty="0" err="1" smtClean="0"/>
              <a:t>practices</a:t>
            </a:r>
            <a:endParaRPr lang="nl-NL" sz="2400" dirty="0" smtClean="0"/>
          </a:p>
          <a:p>
            <a:r>
              <a:rPr lang="nl-NL" sz="2300" dirty="0" err="1" smtClean="0"/>
              <a:t>Social</a:t>
            </a:r>
            <a:r>
              <a:rPr lang="nl-NL" sz="2300" dirty="0" smtClean="0"/>
              <a:t> </a:t>
            </a:r>
            <a:r>
              <a:rPr lang="nl-NL" sz="2300" dirty="0" err="1"/>
              <a:t>work</a:t>
            </a:r>
            <a:r>
              <a:rPr lang="nl-NL" sz="2300" dirty="0"/>
              <a:t>: </a:t>
            </a:r>
            <a:r>
              <a:rPr lang="nl-NL" sz="2300" dirty="0" err="1"/>
              <a:t>between</a:t>
            </a:r>
            <a:r>
              <a:rPr lang="nl-NL" sz="2300" dirty="0"/>
              <a:t> </a:t>
            </a:r>
            <a:r>
              <a:rPr lang="nl-NL" sz="2300" dirty="0" err="1"/>
              <a:t>individual</a:t>
            </a:r>
            <a:r>
              <a:rPr lang="nl-NL" sz="2300" dirty="0"/>
              <a:t> </a:t>
            </a:r>
            <a:r>
              <a:rPr lang="nl-NL" sz="2300" dirty="0" err="1"/>
              <a:t>and</a:t>
            </a:r>
            <a:r>
              <a:rPr lang="nl-NL" sz="2300" dirty="0"/>
              <a:t> society </a:t>
            </a:r>
          </a:p>
          <a:p>
            <a:r>
              <a:rPr lang="nl-NL" sz="2400" dirty="0" err="1" smtClean="0"/>
              <a:t>Historical</a:t>
            </a:r>
            <a:r>
              <a:rPr lang="nl-NL" sz="2400" dirty="0" smtClean="0"/>
              <a:t> approach</a:t>
            </a:r>
          </a:p>
          <a:p>
            <a:r>
              <a:rPr lang="nl-NL" sz="2400" dirty="0" err="1" smtClean="0"/>
              <a:t>Social</a:t>
            </a:r>
            <a:r>
              <a:rPr lang="nl-NL" sz="2400" dirty="0" smtClean="0"/>
              <a:t> </a:t>
            </a:r>
            <a:r>
              <a:rPr lang="nl-NL" sz="2400" dirty="0" err="1" smtClean="0"/>
              <a:t>work</a:t>
            </a:r>
            <a:r>
              <a:rPr lang="nl-NL" sz="2400" dirty="0" smtClean="0"/>
              <a:t> as </a:t>
            </a:r>
            <a:r>
              <a:rPr lang="nl-NL" sz="2400" dirty="0" err="1" smtClean="0"/>
              <a:t>an</a:t>
            </a:r>
            <a:r>
              <a:rPr lang="nl-NL" sz="2400" dirty="0" smtClean="0"/>
              <a:t> actor</a:t>
            </a:r>
          </a:p>
          <a:p>
            <a:r>
              <a:rPr lang="nl-NL" sz="2400" dirty="0" err="1" smtClean="0"/>
              <a:t>Processes</a:t>
            </a:r>
            <a:r>
              <a:rPr lang="nl-NL" sz="2400" dirty="0" smtClean="0"/>
              <a:t> of in- </a:t>
            </a:r>
            <a:r>
              <a:rPr lang="nl-NL" sz="2400" dirty="0" err="1" smtClean="0"/>
              <a:t>and</a:t>
            </a:r>
            <a:r>
              <a:rPr lang="nl-NL" sz="2400" dirty="0" smtClean="0"/>
              <a:t> </a:t>
            </a:r>
            <a:r>
              <a:rPr lang="nl-NL" sz="2400" dirty="0" err="1" smtClean="0"/>
              <a:t>exclusion</a:t>
            </a:r>
            <a:endParaRPr lang="nl-NL" sz="2400" dirty="0" smtClean="0"/>
          </a:p>
          <a:p>
            <a:endParaRPr lang="nl-NL" sz="24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186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 smtClean="0"/>
              <a:t>Networks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Policy-</a:t>
            </a:r>
            <a:r>
              <a:rPr lang="nl-NL" dirty="0" err="1" smtClean="0"/>
              <a:t>oriented</a:t>
            </a:r>
            <a:r>
              <a:rPr lang="nl-NL" dirty="0" smtClean="0"/>
              <a:t> research </a:t>
            </a:r>
            <a:r>
              <a:rPr lang="nl-NL" dirty="0" err="1" smtClean="0"/>
              <a:t>centres</a:t>
            </a:r>
            <a:endParaRPr lang="nl-NL" dirty="0" smtClean="0"/>
          </a:p>
          <a:p>
            <a:pPr lvl="1"/>
            <a:r>
              <a:rPr lang="nl-NL" dirty="0" smtClean="0"/>
              <a:t>JOP - </a:t>
            </a:r>
            <a:r>
              <a:rPr lang="nl-NL" dirty="0" err="1" smtClean="0"/>
              <a:t>Youth</a:t>
            </a:r>
            <a:r>
              <a:rPr lang="nl-NL" dirty="0" smtClean="0"/>
              <a:t> Research Platform</a:t>
            </a:r>
          </a:p>
          <a:p>
            <a:pPr lvl="1"/>
            <a:r>
              <a:rPr lang="nl-NL" dirty="0" smtClean="0"/>
              <a:t>VLAS - </a:t>
            </a:r>
            <a:r>
              <a:rPr lang="nl-NL" dirty="0" err="1" smtClean="0"/>
              <a:t>Flemish</a:t>
            </a:r>
            <a:r>
              <a:rPr lang="nl-NL" dirty="0" smtClean="0"/>
              <a:t> </a:t>
            </a:r>
            <a:r>
              <a:rPr lang="nl-NL" dirty="0" err="1" smtClean="0"/>
              <a:t>Poverty</a:t>
            </a:r>
            <a:r>
              <a:rPr lang="nl-NL" dirty="0" smtClean="0"/>
              <a:t> Centre</a:t>
            </a:r>
          </a:p>
          <a:p>
            <a:r>
              <a:rPr lang="nl-NL" dirty="0" smtClean="0"/>
              <a:t>Centre</a:t>
            </a:r>
          </a:p>
          <a:p>
            <a:pPr lvl="1"/>
            <a:r>
              <a:rPr lang="nl-NL" dirty="0" err="1" smtClean="0"/>
              <a:t>KeKi</a:t>
            </a:r>
            <a:r>
              <a:rPr lang="nl-NL" dirty="0" smtClean="0"/>
              <a:t> - Knowledge Centre </a:t>
            </a:r>
            <a:r>
              <a:rPr lang="nl-NL" dirty="0" err="1" smtClean="0"/>
              <a:t>Children’s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endParaRPr lang="nl-NL" dirty="0" smtClean="0"/>
          </a:p>
          <a:p>
            <a:pPr lvl="1"/>
            <a:r>
              <a:rPr lang="nl-NL" dirty="0" smtClean="0"/>
              <a:t>VBJK – Centre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Innovation</a:t>
            </a:r>
            <a:r>
              <a:rPr lang="nl-NL" dirty="0" smtClean="0"/>
              <a:t> in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Early</a:t>
            </a:r>
            <a:r>
              <a:rPr lang="nl-NL" dirty="0" smtClean="0"/>
              <a:t> </a:t>
            </a:r>
            <a:r>
              <a:rPr lang="nl-NL" dirty="0" err="1" smtClean="0"/>
              <a:t>Years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CCVS – Centre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Children</a:t>
            </a:r>
            <a:r>
              <a:rPr lang="nl-NL" dirty="0" smtClean="0"/>
              <a:t> in </a:t>
            </a:r>
            <a:r>
              <a:rPr lang="nl-NL" dirty="0" err="1" smtClean="0"/>
              <a:t>Vulnerable</a:t>
            </a:r>
            <a:r>
              <a:rPr lang="nl-NL" dirty="0" smtClean="0"/>
              <a:t> </a:t>
            </a:r>
            <a:r>
              <a:rPr lang="nl-NL" dirty="0" err="1" smtClean="0"/>
              <a:t>Situations</a:t>
            </a:r>
            <a:endParaRPr lang="nl-NL" dirty="0" smtClean="0"/>
          </a:p>
          <a:p>
            <a:r>
              <a:rPr lang="nl-NL" dirty="0" err="1" smtClean="0"/>
              <a:t>Tissa</a:t>
            </a:r>
            <a:r>
              <a:rPr lang="nl-NL" dirty="0" smtClean="0"/>
              <a:t> – The International </a:t>
            </a:r>
            <a:r>
              <a:rPr lang="nl-NL" dirty="0" err="1" smtClean="0"/>
              <a:t>Social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r>
              <a:rPr lang="nl-NL" dirty="0" smtClean="0"/>
              <a:t> &amp; Society Academy</a:t>
            </a:r>
          </a:p>
          <a:p>
            <a:r>
              <a:rPr lang="nl-NL" dirty="0" smtClean="0"/>
              <a:t>ESA – European </a:t>
            </a:r>
            <a:r>
              <a:rPr lang="nl-NL" dirty="0" err="1" smtClean="0"/>
              <a:t>Sociological</a:t>
            </a:r>
            <a:r>
              <a:rPr lang="nl-NL" dirty="0" smtClean="0"/>
              <a:t> Association (</a:t>
            </a:r>
            <a:r>
              <a:rPr lang="nl-NL" dirty="0" err="1" smtClean="0"/>
              <a:t>network</a:t>
            </a:r>
            <a:r>
              <a:rPr lang="nl-NL" dirty="0" smtClean="0"/>
              <a:t>: </a:t>
            </a:r>
            <a:r>
              <a:rPr lang="nl-NL" dirty="0" err="1" smtClean="0"/>
              <a:t>Childhood</a:t>
            </a:r>
            <a:r>
              <a:rPr lang="nl-NL" dirty="0" smtClean="0"/>
              <a:t>)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80744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b="1" dirty="0" err="1" smtClean="0"/>
              <a:t>Some</a:t>
            </a:r>
            <a:r>
              <a:rPr lang="nl-NL" sz="3200" b="1" dirty="0" smtClean="0"/>
              <a:t> of </a:t>
            </a:r>
            <a:r>
              <a:rPr lang="nl-NL" sz="3200" b="1" dirty="0" err="1" smtClean="0"/>
              <a:t>our</a:t>
            </a:r>
            <a:r>
              <a:rPr lang="nl-NL" sz="3200" b="1" dirty="0" smtClean="0"/>
              <a:t> past </a:t>
            </a:r>
            <a:r>
              <a:rPr lang="nl-NL" sz="3200" b="1" dirty="0" err="1" smtClean="0"/>
              <a:t>projects</a:t>
            </a:r>
            <a:endParaRPr lang="nl-BE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Field of </a:t>
            </a:r>
            <a:r>
              <a:rPr lang="nl-NL" dirty="0" err="1" smtClean="0"/>
              <a:t>study</a:t>
            </a:r>
            <a:r>
              <a:rPr lang="nl-NL" dirty="0" smtClean="0"/>
              <a:t>: </a:t>
            </a:r>
            <a:r>
              <a:rPr lang="nl-NL" dirty="0" err="1" smtClean="0"/>
              <a:t>child</a:t>
            </a:r>
            <a:r>
              <a:rPr lang="nl-NL" dirty="0" smtClean="0"/>
              <a:t> </a:t>
            </a:r>
            <a:r>
              <a:rPr lang="nl-NL" dirty="0" err="1" smtClean="0"/>
              <a:t>poverty</a:t>
            </a:r>
            <a:r>
              <a:rPr lang="nl-NL" dirty="0" smtClean="0"/>
              <a:t> – </a:t>
            </a:r>
            <a:r>
              <a:rPr lang="nl-NL" dirty="0" err="1" smtClean="0"/>
              <a:t>child</a:t>
            </a:r>
            <a:r>
              <a:rPr lang="nl-NL" dirty="0" smtClean="0"/>
              <a:t> welfare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protection</a:t>
            </a:r>
            <a:r>
              <a:rPr lang="nl-NL" dirty="0" smtClean="0"/>
              <a:t> – </a:t>
            </a:r>
            <a:r>
              <a:rPr lang="nl-NL" dirty="0" err="1" smtClean="0"/>
              <a:t>child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family </a:t>
            </a:r>
            <a:r>
              <a:rPr lang="nl-NL" dirty="0" err="1" smtClean="0"/>
              <a:t>social</a:t>
            </a:r>
            <a:r>
              <a:rPr lang="nl-NL" dirty="0" smtClean="0"/>
              <a:t> </a:t>
            </a:r>
            <a:r>
              <a:rPr lang="nl-NL" dirty="0" err="1" smtClean="0"/>
              <a:t>work</a:t>
            </a:r>
            <a:endParaRPr lang="nl-NL" dirty="0" smtClean="0"/>
          </a:p>
          <a:p>
            <a:endParaRPr lang="nl-NL" dirty="0" smtClean="0"/>
          </a:p>
          <a:p>
            <a:r>
              <a:rPr lang="en-US" dirty="0" smtClean="0"/>
              <a:t>Conceptual work</a:t>
            </a:r>
          </a:p>
          <a:p>
            <a:pPr lvl="1"/>
            <a:r>
              <a:rPr lang="en-US" dirty="0" smtClean="0"/>
              <a:t>see </a:t>
            </a:r>
            <a:r>
              <a:rPr lang="nl-BE" dirty="0"/>
              <a:t>Roose, R., Roets, G., Van </a:t>
            </a:r>
            <a:r>
              <a:rPr lang="nl-BE" dirty="0" err="1"/>
              <a:t>Houte</a:t>
            </a:r>
            <a:r>
              <a:rPr lang="nl-BE" dirty="0"/>
              <a:t>, S., Vandenhole, W., </a:t>
            </a:r>
            <a:r>
              <a:rPr lang="nl-BE" dirty="0" err="1"/>
              <a:t>Reynaert</a:t>
            </a:r>
            <a:r>
              <a:rPr lang="nl-BE" dirty="0"/>
              <a:t>, D. (2013). </a:t>
            </a:r>
            <a:r>
              <a:rPr lang="en-GB" dirty="0"/>
              <a:t>From parental Engagement to the Engagement of Social Work Services: discussing reductionist and democratic forms of partnership with families. </a:t>
            </a:r>
            <a:r>
              <a:rPr lang="en-US" i="1" dirty="0"/>
              <a:t>Child &amp; Family Social Work</a:t>
            </a:r>
            <a:r>
              <a:rPr lang="en-US" dirty="0"/>
              <a:t>, 18(4): 449-457. </a:t>
            </a:r>
            <a:endParaRPr lang="en-US" dirty="0" smtClean="0"/>
          </a:p>
          <a:p>
            <a:pPr lvl="1"/>
            <a:r>
              <a:rPr lang="en-US" dirty="0" smtClean="0"/>
              <a:t>see </a:t>
            </a:r>
            <a:r>
              <a:rPr lang="nl-BE" dirty="0"/>
              <a:t>Roets, G., Roose, R., </a:t>
            </a:r>
            <a:r>
              <a:rPr lang="nl-BE" dirty="0" err="1"/>
              <a:t>Bouverne</a:t>
            </a:r>
            <a:r>
              <a:rPr lang="nl-BE" dirty="0"/>
              <a:t>-De Bie, M. (2013). </a:t>
            </a:r>
            <a:r>
              <a:rPr lang="en-US" dirty="0"/>
              <a:t>Researching Child Poverty: towards a lifeworld orientation. </a:t>
            </a:r>
            <a:r>
              <a:rPr lang="en-US" i="1" dirty="0"/>
              <a:t>Childhood-a global journal of child research</a:t>
            </a:r>
            <a:r>
              <a:rPr lang="en-US" dirty="0"/>
              <a:t>, 20(4): 535-549. </a:t>
            </a:r>
            <a:endParaRPr lang="nl-NL" dirty="0"/>
          </a:p>
          <a:p>
            <a:r>
              <a:rPr lang="nl-NL" dirty="0" smtClean="0"/>
              <a:t>‘Columbus’ project, </a:t>
            </a:r>
            <a:r>
              <a:rPr lang="nl-NL" dirty="0" err="1" smtClean="0"/>
              <a:t>see</a:t>
            </a:r>
            <a:r>
              <a:rPr lang="nl-NL" dirty="0" smtClean="0"/>
              <a:t> </a:t>
            </a:r>
            <a:r>
              <a:rPr lang="nl-BE" dirty="0" smtClean="0"/>
              <a:t>Roose</a:t>
            </a:r>
            <a:r>
              <a:rPr lang="nl-BE" dirty="0"/>
              <a:t>, R., Roets, G., </a:t>
            </a:r>
            <a:r>
              <a:rPr lang="nl-BE" dirty="0" err="1"/>
              <a:t>Schiettecat</a:t>
            </a:r>
            <a:r>
              <a:rPr lang="nl-BE" dirty="0"/>
              <a:t>, T. (2014). </a:t>
            </a:r>
            <a:r>
              <a:rPr lang="en-US" dirty="0"/>
              <a:t>Implementing a Strengths Perspective in Child Welfare and Protection: a challenge not to be taken lightly. </a:t>
            </a:r>
            <a:r>
              <a:rPr lang="en-US" i="1" dirty="0"/>
              <a:t>European Journal of Social Work, 17</a:t>
            </a:r>
            <a:r>
              <a:rPr lang="en-US" dirty="0"/>
              <a:t>(1), </a:t>
            </a:r>
            <a:r>
              <a:rPr lang="en-US" dirty="0" smtClean="0"/>
              <a:t>3-17.</a:t>
            </a:r>
          </a:p>
          <a:p>
            <a:r>
              <a:rPr lang="en-US" dirty="0" smtClean="0"/>
              <a:t>‘Leave my head alone’ project, see </a:t>
            </a:r>
            <a:r>
              <a:rPr lang="en-US" dirty="0" err="1" smtClean="0"/>
              <a:t>Roets</a:t>
            </a:r>
            <a:r>
              <a:rPr lang="en-US" dirty="0"/>
              <a:t>, G., </a:t>
            </a:r>
            <a:r>
              <a:rPr lang="en-US" dirty="0" err="1"/>
              <a:t>Roose</a:t>
            </a:r>
            <a:r>
              <a:rPr lang="en-US" dirty="0"/>
              <a:t>, R., </a:t>
            </a:r>
            <a:r>
              <a:rPr lang="en-US" dirty="0" err="1"/>
              <a:t>Schiettecat</a:t>
            </a:r>
            <a:r>
              <a:rPr lang="en-US" dirty="0"/>
              <a:t>, T., &amp; </a:t>
            </a:r>
            <a:r>
              <a:rPr lang="en-US" dirty="0" err="1"/>
              <a:t>Vandenbroeck</a:t>
            </a:r>
            <a:r>
              <a:rPr lang="en-US" dirty="0"/>
              <a:t>, M. (published online 2014). Reconstructing the foundations of joined-up working: from </a:t>
            </a:r>
            <a:r>
              <a:rPr lang="en-US" dirty="0" err="1"/>
              <a:t>organisational</a:t>
            </a:r>
            <a:r>
              <a:rPr lang="en-US" dirty="0"/>
              <a:t> reform towards a joint engagement of child and family services. </a:t>
            </a:r>
            <a:r>
              <a:rPr lang="en-US" i="1" dirty="0"/>
              <a:t>British Journal of Social Work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‘Agora’ project, see </a:t>
            </a:r>
            <a:r>
              <a:rPr lang="en-US" dirty="0" err="1"/>
              <a:t>Bradt</a:t>
            </a:r>
            <a:r>
              <a:rPr lang="en-US" dirty="0"/>
              <a:t>, L., </a:t>
            </a:r>
            <a:r>
              <a:rPr lang="en-US" dirty="0" err="1"/>
              <a:t>Roets</a:t>
            </a:r>
            <a:r>
              <a:rPr lang="en-US" dirty="0"/>
              <a:t>, G., </a:t>
            </a:r>
            <a:r>
              <a:rPr lang="en-US" dirty="0" err="1"/>
              <a:t>Roose</a:t>
            </a:r>
            <a:r>
              <a:rPr lang="en-US" dirty="0"/>
              <a:t>, R., </a:t>
            </a:r>
            <a:r>
              <a:rPr lang="en-US" dirty="0" err="1"/>
              <a:t>Rosseel</a:t>
            </a:r>
            <a:r>
              <a:rPr lang="en-US" dirty="0"/>
              <a:t>, Y., &amp; De </a:t>
            </a:r>
            <a:r>
              <a:rPr lang="en-US" dirty="0" err="1"/>
              <a:t>Bie</a:t>
            </a:r>
            <a:r>
              <a:rPr lang="en-US" dirty="0"/>
              <a:t>, M. (published online 2014). Poverty and decision-making in child welfare and protection: deepening the bias-need debate. </a:t>
            </a:r>
            <a:r>
              <a:rPr lang="en-US" i="1" dirty="0"/>
              <a:t>British Journal of Social Work.</a:t>
            </a:r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15271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384</TotalTime>
  <Words>727</Words>
  <Application>Microsoft Office PowerPoint</Application>
  <PresentationFormat>Diavoorstelling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Aangrenzend</vt:lpstr>
      <vt:lpstr>Department of  Social Work and Social Pedagogy</vt:lpstr>
      <vt:lpstr>An introduction</vt:lpstr>
      <vt:lpstr>Staff</vt:lpstr>
      <vt:lpstr>Teaching</vt:lpstr>
      <vt:lpstr>Research</vt:lpstr>
      <vt:lpstr>Research</vt:lpstr>
      <vt:lpstr>Central/common elements</vt:lpstr>
      <vt:lpstr>Networks</vt:lpstr>
      <vt:lpstr>Some of our past projects</vt:lpstr>
      <vt:lpstr>Some of our current projects</vt:lpstr>
      <vt:lpstr>PowerPoint-presentatie</vt:lpstr>
    </vt:vector>
  </TitlesOfParts>
  <Company>UGent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 Social Work and Social Pedagogy</dc:title>
  <dc:creator>Lieve Bradt</dc:creator>
  <cp:lastModifiedBy>Lieve Bradt</cp:lastModifiedBy>
  <cp:revision>61</cp:revision>
  <dcterms:created xsi:type="dcterms:W3CDTF">2015-11-01T10:45:53Z</dcterms:created>
  <dcterms:modified xsi:type="dcterms:W3CDTF">2015-11-05T10:39:40Z</dcterms:modified>
</cp:coreProperties>
</file>