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8" r:id="rId3"/>
    <p:sldId id="258" r:id="rId4"/>
    <p:sldId id="259" r:id="rId5"/>
    <p:sldId id="260" r:id="rId6"/>
    <p:sldId id="262" r:id="rId7"/>
    <p:sldId id="261" r:id="rId8"/>
    <p:sldId id="263" r:id="rId9"/>
    <p:sldId id="264" r:id="rId10"/>
    <p:sldId id="265" r:id="rId11"/>
    <p:sldId id="266" r:id="rId12"/>
    <p:sldId id="285" r:id="rId13"/>
    <p:sldId id="286" r:id="rId14"/>
    <p:sldId id="275" r:id="rId15"/>
    <p:sldId id="273" r:id="rId16"/>
    <p:sldId id="276" r:id="rId17"/>
    <p:sldId id="277" r:id="rId18"/>
    <p:sldId id="278" r:id="rId19"/>
    <p:sldId id="280" r:id="rId20"/>
    <p:sldId id="282" r:id="rId21"/>
    <p:sldId id="287" r:id="rId22"/>
    <p:sldId id="274" r:id="rId23"/>
    <p:sldId id="288" r:id="rId24"/>
    <p:sldId id="289" r:id="rId25"/>
    <p:sldId id="29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77218" autoAdjust="0"/>
  </p:normalViewPr>
  <p:slideViewPr>
    <p:cSldViewPr snapToGrid="0">
      <p:cViewPr varScale="1">
        <p:scale>
          <a:sx n="82" d="100"/>
          <a:sy n="82" d="100"/>
        </p:scale>
        <p:origin x="840" y="96"/>
      </p:cViewPr>
      <p:guideLst/>
    </p:cSldViewPr>
  </p:slideViewPr>
  <p:outlineViewPr>
    <p:cViewPr>
      <p:scale>
        <a:sx n="33" d="100"/>
        <a:sy n="33" d="100"/>
      </p:scale>
      <p:origin x="0" y="-10854"/>
    </p:cViewPr>
  </p:outlineViewPr>
  <p:notesTextViewPr>
    <p:cViewPr>
      <p:scale>
        <a:sx n="1" d="1"/>
        <a:sy n="1" d="1"/>
      </p:scale>
      <p:origin x="0" y="0"/>
    </p:cViewPr>
  </p:notesTextViewPr>
  <p:notesViewPr>
    <p:cSldViewPr snapToGrid="0">
      <p:cViewPr varScale="1">
        <p:scale>
          <a:sx n="82" d="100"/>
          <a:sy n="82" d="100"/>
        </p:scale>
        <p:origin x="387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14"/>
          <c:dPt>
            <c:idx val="0"/>
            <c:bubble3D val="0"/>
            <c:explosion val="11"/>
            <c:spPr>
              <a:solidFill>
                <a:schemeClr val="accent1"/>
              </a:solidFill>
              <a:ln w="19050">
                <a:solidFill>
                  <a:schemeClr val="lt1"/>
                </a:solidFill>
              </a:ln>
              <a:effectLst/>
            </c:spPr>
            <c:extLst>
              <c:ext xmlns:c16="http://schemas.microsoft.com/office/drawing/2014/chart" uri="{C3380CC4-5D6E-409C-BE32-E72D297353CC}">
                <c16:uniqueId val="{00000002-213A-4AC1-A9C6-61A25E998222}"/>
              </c:ext>
            </c:extLst>
          </c:dPt>
          <c:dPt>
            <c:idx val="1"/>
            <c:bubble3D val="0"/>
            <c:spPr>
              <a:solidFill>
                <a:schemeClr val="accent6">
                  <a:lumMod val="20000"/>
                  <a:lumOff val="80000"/>
                </a:schemeClr>
              </a:solidFill>
              <a:ln w="19050">
                <a:solidFill>
                  <a:schemeClr val="lt1"/>
                </a:solidFill>
              </a:ln>
              <a:effectLst/>
            </c:spPr>
            <c:extLst>
              <c:ext xmlns:c16="http://schemas.microsoft.com/office/drawing/2014/chart" uri="{C3380CC4-5D6E-409C-BE32-E72D297353CC}">
                <c16:uniqueId val="{00000003-213A-4AC1-A9C6-61A25E998222}"/>
              </c:ext>
            </c:extLst>
          </c:dPt>
          <c:dPt>
            <c:idx val="2"/>
            <c:bubble3D val="0"/>
            <c:spPr>
              <a:solidFill>
                <a:srgbClr val="C00000"/>
              </a:solidFill>
              <a:ln w="19050">
                <a:solidFill>
                  <a:schemeClr val="lt1"/>
                </a:solidFill>
              </a:ln>
              <a:effectLst/>
            </c:spPr>
            <c:extLst>
              <c:ext xmlns:c16="http://schemas.microsoft.com/office/drawing/2014/chart" uri="{C3380CC4-5D6E-409C-BE32-E72D297353CC}">
                <c16:uniqueId val="{00000004-213A-4AC1-A9C6-61A25E99822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295-4725-9ECC-99EB6FC6AAE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295-4725-9ECC-99EB6FC6AAEF}"/>
              </c:ext>
            </c:extLst>
          </c:dPt>
          <c:cat>
            <c:strRef>
              <c:f>Sheet1!$A$2:$A$6</c:f>
              <c:strCache>
                <c:ptCount val="4"/>
                <c:pt idx="0">
                  <c:v>1st Qtr</c:v>
                </c:pt>
                <c:pt idx="1">
                  <c:v>2nd Qtr</c:v>
                </c:pt>
                <c:pt idx="2">
                  <c:v>3rd Qtr</c:v>
                </c:pt>
                <c:pt idx="3">
                  <c:v>0</c:v>
                </c:pt>
              </c:strCache>
            </c:strRef>
          </c:cat>
          <c:val>
            <c:numRef>
              <c:f>Sheet1!$B$2:$B$6</c:f>
              <c:numCache>
                <c:formatCode>General</c:formatCode>
                <c:ptCount val="5"/>
                <c:pt idx="0">
                  <c:v>1975380</c:v>
                </c:pt>
                <c:pt idx="1">
                  <c:v>330000</c:v>
                </c:pt>
                <c:pt idx="2">
                  <c:v>18000</c:v>
                </c:pt>
                <c:pt idx="3">
                  <c:v>0</c:v>
                </c:pt>
              </c:numCache>
            </c:numRef>
          </c:val>
          <c:extLst>
            <c:ext xmlns:c16="http://schemas.microsoft.com/office/drawing/2014/chart" uri="{C3380CC4-5D6E-409C-BE32-E72D297353CC}">
              <c16:uniqueId val="{00000000-213A-4AC1-A9C6-61A25E99822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46253235511759"/>
          <c:y val="6.3611160502978952E-3"/>
          <c:w val="0.66877778199984839"/>
          <c:h val="0.93002772344672313"/>
        </c:manualLayout>
      </c:layout>
      <c:pieChart>
        <c:varyColors val="1"/>
        <c:ser>
          <c:idx val="0"/>
          <c:order val="0"/>
          <c:tx>
            <c:strRef>
              <c:f>Sheet1!$B$1</c:f>
              <c:strCache>
                <c:ptCount val="1"/>
                <c:pt idx="0">
                  <c:v>Sales</c:v>
                </c:pt>
              </c:strCache>
            </c:strRef>
          </c:tx>
          <c:explosion val="1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926-4E50-9F22-D41A0D6CE6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926-4E50-9F22-D41A0D6CE6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926-4E50-9F22-D41A0D6CE6A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926-4E50-9F22-D41A0D6CE6A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926-4E50-9F22-D41A0D6CE6AB}"/>
              </c:ext>
            </c:extLst>
          </c:dPt>
          <c:cat>
            <c:strRef>
              <c:f>Sheet1!$A$2:$A$6</c:f>
              <c:strCache>
                <c:ptCount val="4"/>
                <c:pt idx="0">
                  <c:v>1st Qtr</c:v>
                </c:pt>
                <c:pt idx="1">
                  <c:v>2nd Qtr</c:v>
                </c:pt>
                <c:pt idx="2">
                  <c:v>3rd Qtr</c:v>
                </c:pt>
                <c:pt idx="3">
                  <c:v>0</c:v>
                </c:pt>
              </c:strCache>
            </c:strRef>
          </c:cat>
          <c:val>
            <c:numRef>
              <c:f>Sheet1!$B$2:$B$6</c:f>
              <c:numCache>
                <c:formatCode>General</c:formatCode>
                <c:ptCount val="5"/>
                <c:pt idx="0">
                  <c:v>73</c:v>
                </c:pt>
                <c:pt idx="1">
                  <c:v>27</c:v>
                </c:pt>
                <c:pt idx="2">
                  <c:v>0</c:v>
                </c:pt>
                <c:pt idx="3">
                  <c:v>0</c:v>
                </c:pt>
              </c:numCache>
            </c:numRef>
          </c:val>
          <c:extLst>
            <c:ext xmlns:c16="http://schemas.microsoft.com/office/drawing/2014/chart" uri="{C3380CC4-5D6E-409C-BE32-E72D297353CC}">
              <c16:uniqueId val="{00000000-A887-4445-8D1B-5B01A1F9A72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1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558-46D5-93E9-044D4817146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558-46D5-93E9-044D4817146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558-46D5-93E9-044D4817146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558-46D5-93E9-044D4817146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558-46D5-93E9-044D48171462}"/>
              </c:ext>
            </c:extLst>
          </c:dPt>
          <c:cat>
            <c:strRef>
              <c:f>Sheet1!$A$2:$A$6</c:f>
              <c:strCache>
                <c:ptCount val="4"/>
                <c:pt idx="0">
                  <c:v>1st Qtr</c:v>
                </c:pt>
                <c:pt idx="1">
                  <c:v>2nd Qtr</c:v>
                </c:pt>
                <c:pt idx="2">
                  <c:v>3rd Qtr</c:v>
                </c:pt>
                <c:pt idx="3">
                  <c:v>4th Qtr</c:v>
                </c:pt>
              </c:strCache>
            </c:strRef>
          </c:cat>
          <c:val>
            <c:numRef>
              <c:f>Sheet1!$B$2:$B$6</c:f>
              <c:numCache>
                <c:formatCode>General</c:formatCode>
                <c:ptCount val="5"/>
                <c:pt idx="0" formatCode="#,##0">
                  <c:v>1444450</c:v>
                </c:pt>
                <c:pt idx="1">
                  <c:v>150000</c:v>
                </c:pt>
                <c:pt idx="2">
                  <c:v>166000</c:v>
                </c:pt>
                <c:pt idx="3">
                  <c:v>82000</c:v>
                </c:pt>
              </c:numCache>
            </c:numRef>
          </c:val>
          <c:extLst>
            <c:ext xmlns:c16="http://schemas.microsoft.com/office/drawing/2014/chart" uri="{C3380CC4-5D6E-409C-BE32-E72D297353CC}">
              <c16:uniqueId val="{00000000-A759-43C8-92B6-3372B57D914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41628697186886E-2"/>
          <c:y val="3.9105558618014354E-2"/>
          <c:w val="0.91158371302813113"/>
          <c:h val="0.9091130715358593"/>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c:f>
              <c:strCache>
                <c:ptCount val="1"/>
                <c:pt idx="0">
                  <c:v>Category 1</c:v>
                </c:pt>
              </c:strCache>
            </c:strRef>
          </c:cat>
          <c:val>
            <c:numRef>
              <c:f>Sheet1!$B$2</c:f>
              <c:numCache>
                <c:formatCode>General</c:formatCode>
                <c:ptCount val="1"/>
                <c:pt idx="0">
                  <c:v>80</c:v>
                </c:pt>
              </c:numCache>
            </c:numRef>
          </c:val>
          <c:extLst>
            <c:ext xmlns:c16="http://schemas.microsoft.com/office/drawing/2014/chart" uri="{C3380CC4-5D6E-409C-BE32-E72D297353CC}">
              <c16:uniqueId val="{00000000-503E-4715-8DEE-A4FA3F545DD7}"/>
            </c:ext>
          </c:extLst>
        </c:ser>
        <c:ser>
          <c:idx val="1"/>
          <c:order val="1"/>
          <c:tx>
            <c:strRef>
              <c:f>Sheet1!$C$1</c:f>
              <c:strCache>
                <c:ptCount val="1"/>
                <c:pt idx="0">
                  <c:v>Series 2</c:v>
                </c:pt>
              </c:strCache>
            </c:strRef>
          </c:tx>
          <c:spPr>
            <a:solidFill>
              <a:schemeClr val="accent2"/>
            </a:solidFill>
            <a:ln>
              <a:noFill/>
            </a:ln>
            <a:effectLst/>
          </c:spPr>
          <c:invertIfNegative val="0"/>
          <c:cat>
            <c:strRef>
              <c:f>Sheet1!$A$2</c:f>
              <c:strCache>
                <c:ptCount val="1"/>
                <c:pt idx="0">
                  <c:v>Category 1</c:v>
                </c:pt>
              </c:strCache>
            </c:strRef>
          </c:cat>
          <c:val>
            <c:numRef>
              <c:f>Sheet1!$C$2</c:f>
              <c:numCache>
                <c:formatCode>General</c:formatCode>
                <c:ptCount val="1"/>
                <c:pt idx="0">
                  <c:v>72</c:v>
                </c:pt>
              </c:numCache>
            </c:numRef>
          </c:val>
          <c:extLst>
            <c:ext xmlns:c16="http://schemas.microsoft.com/office/drawing/2014/chart" uri="{C3380CC4-5D6E-409C-BE32-E72D297353CC}">
              <c16:uniqueId val="{00000001-503E-4715-8DEE-A4FA3F545DD7}"/>
            </c:ext>
          </c:extLst>
        </c:ser>
        <c:ser>
          <c:idx val="2"/>
          <c:order val="2"/>
          <c:tx>
            <c:strRef>
              <c:f>Sheet1!$D$1</c:f>
              <c:strCache>
                <c:ptCount val="1"/>
                <c:pt idx="0">
                  <c:v>Series 23</c:v>
                </c:pt>
              </c:strCache>
            </c:strRef>
          </c:tx>
          <c:spPr>
            <a:solidFill>
              <a:schemeClr val="accent3"/>
            </a:solidFill>
            <a:ln>
              <a:noFill/>
            </a:ln>
            <a:effectLst/>
          </c:spPr>
          <c:invertIfNegative val="0"/>
          <c:cat>
            <c:strRef>
              <c:f>Sheet1!$A$2</c:f>
              <c:strCache>
                <c:ptCount val="1"/>
                <c:pt idx="0">
                  <c:v>Category 1</c:v>
                </c:pt>
              </c:strCache>
            </c:strRef>
          </c:cat>
          <c:val>
            <c:numRef>
              <c:f>Sheet1!$D$2</c:f>
              <c:numCache>
                <c:formatCode>General</c:formatCode>
                <c:ptCount val="1"/>
                <c:pt idx="0">
                  <c:v>71</c:v>
                </c:pt>
              </c:numCache>
            </c:numRef>
          </c:val>
          <c:extLst>
            <c:ext xmlns:c16="http://schemas.microsoft.com/office/drawing/2014/chart" uri="{C3380CC4-5D6E-409C-BE32-E72D297353CC}">
              <c16:uniqueId val="{00000002-503E-4715-8DEE-A4FA3F545DD7}"/>
            </c:ext>
          </c:extLst>
        </c:ser>
        <c:ser>
          <c:idx val="3"/>
          <c:order val="3"/>
          <c:tx>
            <c:strRef>
              <c:f>Sheet1!$E$1</c:f>
              <c:strCache>
                <c:ptCount val="1"/>
                <c:pt idx="0">
                  <c:v>Series 22</c:v>
                </c:pt>
              </c:strCache>
            </c:strRef>
          </c:tx>
          <c:spPr>
            <a:solidFill>
              <a:schemeClr val="accent4"/>
            </a:solidFill>
            <a:ln>
              <a:noFill/>
            </a:ln>
            <a:effectLst/>
          </c:spPr>
          <c:invertIfNegative val="0"/>
          <c:cat>
            <c:strRef>
              <c:f>Sheet1!$A$2</c:f>
              <c:strCache>
                <c:ptCount val="1"/>
                <c:pt idx="0">
                  <c:v>Category 1</c:v>
                </c:pt>
              </c:strCache>
            </c:strRef>
          </c:cat>
          <c:val>
            <c:numRef>
              <c:f>Sheet1!$E$2</c:f>
              <c:numCache>
                <c:formatCode>General</c:formatCode>
                <c:ptCount val="1"/>
                <c:pt idx="0">
                  <c:v>61</c:v>
                </c:pt>
              </c:numCache>
            </c:numRef>
          </c:val>
          <c:extLst>
            <c:ext xmlns:c16="http://schemas.microsoft.com/office/drawing/2014/chart" uri="{C3380CC4-5D6E-409C-BE32-E72D297353CC}">
              <c16:uniqueId val="{00000004-503E-4715-8DEE-A4FA3F545DD7}"/>
            </c:ext>
          </c:extLst>
        </c:ser>
        <c:ser>
          <c:idx val="4"/>
          <c:order val="4"/>
          <c:tx>
            <c:strRef>
              <c:f>Sheet1!$F$1</c:f>
              <c:strCache>
                <c:ptCount val="1"/>
                <c:pt idx="0">
                  <c:v>Series 3</c:v>
                </c:pt>
              </c:strCache>
            </c:strRef>
          </c:tx>
          <c:spPr>
            <a:solidFill>
              <a:schemeClr val="accent5"/>
            </a:solidFill>
            <a:ln>
              <a:noFill/>
            </a:ln>
            <a:effectLst/>
          </c:spPr>
          <c:invertIfNegative val="0"/>
          <c:cat>
            <c:strRef>
              <c:f>Sheet1!$A$2</c:f>
              <c:strCache>
                <c:ptCount val="1"/>
                <c:pt idx="0">
                  <c:v>Category 1</c:v>
                </c:pt>
              </c:strCache>
            </c:strRef>
          </c:cat>
          <c:val>
            <c:numRef>
              <c:f>Sheet1!$F$2</c:f>
              <c:numCache>
                <c:formatCode>General</c:formatCode>
                <c:ptCount val="1"/>
                <c:pt idx="0">
                  <c:v>50</c:v>
                </c:pt>
              </c:numCache>
            </c:numRef>
          </c:val>
          <c:extLst>
            <c:ext xmlns:c16="http://schemas.microsoft.com/office/drawing/2014/chart" uri="{C3380CC4-5D6E-409C-BE32-E72D297353CC}">
              <c16:uniqueId val="{00000005-503E-4715-8DEE-A4FA3F545DD7}"/>
            </c:ext>
          </c:extLst>
        </c:ser>
        <c:dLbls>
          <c:showLegendKey val="0"/>
          <c:showVal val="0"/>
          <c:showCatName val="0"/>
          <c:showSerName val="0"/>
          <c:showPercent val="0"/>
          <c:showBubbleSize val="0"/>
        </c:dLbls>
        <c:gapWidth val="219"/>
        <c:overlap val="-27"/>
        <c:axId val="601897087"/>
        <c:axId val="601897503"/>
      </c:barChart>
      <c:catAx>
        <c:axId val="601897087"/>
        <c:scaling>
          <c:orientation val="minMax"/>
        </c:scaling>
        <c:delete val="1"/>
        <c:axPos val="b"/>
        <c:numFmt formatCode="General" sourceLinked="1"/>
        <c:majorTickMark val="none"/>
        <c:minorTickMark val="none"/>
        <c:tickLblPos val="nextTo"/>
        <c:crossAx val="601897503"/>
        <c:crosses val="autoZero"/>
        <c:auto val="1"/>
        <c:lblAlgn val="ctr"/>
        <c:lblOffset val="100"/>
        <c:noMultiLvlLbl val="0"/>
      </c:catAx>
      <c:valAx>
        <c:axId val="601897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6018970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46A65D-8B55-444B-923E-79A6FE730C2C}" type="datetimeFigureOut">
              <a:rPr lang="en-GB" smtClean="0"/>
              <a:t>29/11/2021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08EC0F-1089-40E7-9E1F-CFFE209606D4}" type="slidenum">
              <a:rPr lang="en-GB" smtClean="0"/>
              <a:t>‹#›</a:t>
            </a:fld>
            <a:endParaRPr lang="en-GB"/>
          </a:p>
        </p:txBody>
      </p:sp>
    </p:spTree>
    <p:extLst>
      <p:ext uri="{BB962C8B-B14F-4D97-AF65-F5344CB8AC3E}">
        <p14:creationId xmlns:p14="http://schemas.microsoft.com/office/powerpoint/2010/main" val="890113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ee7b98501b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ee7b98501b_0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At the time of the research</a:t>
            </a:r>
            <a:endParaRPr dirty="0"/>
          </a:p>
        </p:txBody>
      </p:sp>
      <p:sp>
        <p:nvSpPr>
          <p:cNvPr id="214" name="Google Shape;214;gee7b98501b_0_1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14</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08EC0F-1089-40E7-9E1F-CFFE209606D4}" type="slidenum">
              <a:rPr lang="en-GB" smtClean="0"/>
              <a:t>25</a:t>
            </a:fld>
            <a:endParaRPr lang="en-GB"/>
          </a:p>
        </p:txBody>
      </p:sp>
    </p:spTree>
    <p:extLst>
      <p:ext uri="{BB962C8B-B14F-4D97-AF65-F5344CB8AC3E}">
        <p14:creationId xmlns:p14="http://schemas.microsoft.com/office/powerpoint/2010/main" val="1863800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ee7b98501b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ee7b98501b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“Visibly” Disabled students have never been numerous, and some of the disabilities are “easier” to create accommodations for than others. For example, there is a lot of work done on dyslexia accommodations, and some disabilities have far less support.</a:t>
            </a:r>
            <a:endParaRPr dirty="0"/>
          </a:p>
          <a:p>
            <a:pPr marL="0" lvl="0" indent="0" algn="l" rtl="0">
              <a:spcBef>
                <a:spcPts val="0"/>
              </a:spcBef>
              <a:spcAft>
                <a:spcPts val="0"/>
              </a:spcAft>
              <a:buNone/>
            </a:pPr>
            <a:r>
              <a:rPr lang="en-GB" dirty="0"/>
              <a:t>When we look at any of these vulnerable groups trying to navigate the logistics, administration and the learning, we realise that they are trying to operate in an institution that was not set up, not designed, with their needs in mind. </a:t>
            </a:r>
            <a:endParaRPr dirty="0"/>
          </a:p>
        </p:txBody>
      </p:sp>
      <p:sp>
        <p:nvSpPr>
          <p:cNvPr id="201" name="Google Shape;201;gee7b98501b_0_1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ee7b98501b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ee7b98501b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GB" dirty="0"/>
              <a:t>~ 150, 000 Black Students</a:t>
            </a:r>
          </a:p>
          <a:p>
            <a:pPr marL="0" lvl="0" indent="0" algn="l" rtl="0">
              <a:spcBef>
                <a:spcPts val="1000"/>
              </a:spcBef>
              <a:spcAft>
                <a:spcPts val="0"/>
              </a:spcAft>
              <a:buNone/>
            </a:pPr>
            <a:r>
              <a:rPr lang="en-GB" dirty="0"/>
              <a:t>~ 166,000 Asian Students</a:t>
            </a:r>
          </a:p>
          <a:p>
            <a:pPr marL="0" lvl="0" indent="0" algn="l" rtl="0">
              <a:spcBef>
                <a:spcPts val="1000"/>
              </a:spcBef>
              <a:spcAft>
                <a:spcPts val="0"/>
              </a:spcAft>
              <a:buNone/>
            </a:pPr>
            <a:r>
              <a:rPr lang="en-GB" dirty="0"/>
              <a:t>~ 82,000 mixed students</a:t>
            </a:r>
          </a:p>
          <a:p>
            <a:pPr marL="0" lvl="0" indent="0" algn="l" rtl="0">
              <a:spcBef>
                <a:spcPts val="1000"/>
              </a:spcBef>
              <a:spcAft>
                <a:spcPts val="0"/>
              </a:spcAft>
              <a:buNone/>
            </a:pPr>
            <a:endParaRPr lang="en-GB" dirty="0"/>
          </a:p>
          <a:p>
            <a:pPr marL="0" lvl="0" indent="0" algn="l" rtl="0">
              <a:spcBef>
                <a:spcPts val="1000"/>
              </a:spcBef>
              <a:spcAft>
                <a:spcPts val="0"/>
              </a:spcAft>
              <a:buNone/>
            </a:pPr>
            <a:r>
              <a:rPr lang="en-GB" dirty="0"/>
              <a:t>1.9mill students in the sector 1.44mill are </a:t>
            </a:r>
            <a:r>
              <a:rPr lang="en-GB" dirty="0" err="1"/>
              <a:t>wihite</a:t>
            </a:r>
            <a:endParaRPr lang="en-GB" dirty="0"/>
          </a:p>
          <a:p>
            <a:pPr marL="0" lvl="0" indent="0" algn="l" rtl="0">
              <a:spcBef>
                <a:spcPts val="0"/>
              </a:spcBef>
              <a:spcAft>
                <a:spcPts val="0"/>
              </a:spcAft>
              <a:buNone/>
            </a:pPr>
            <a:endParaRPr dirty="0"/>
          </a:p>
        </p:txBody>
      </p:sp>
      <p:sp>
        <p:nvSpPr>
          <p:cNvPr id="221" name="Google Shape;221;gee7b98501b_0_2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16</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There is a widely seen phenomena that you will all be familiar with in your institutions. The attainment gap. I am not comfortable that phrasing - I prefer awarding gap - because this is not something that students control, it is not their fault, attainment gap places on responsibility on the student, Awarding gap makes it clear that we, the institution are responsible for what we award and what we support. </a:t>
            </a:r>
            <a:endParaRPr/>
          </a:p>
        </p:txBody>
      </p:sp>
      <p:sp>
        <p:nvSpPr>
          <p:cNvPr id="227" name="Google Shape;22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ee7b98501b_0_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ee7b98501b_0_3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GB" sz="1200" dirty="0">
                <a:solidFill>
                  <a:schemeClr val="lt1"/>
                </a:solidFill>
                <a:latin typeface="Arial"/>
                <a:ea typeface="Arial"/>
                <a:cs typeface="Arial"/>
                <a:sym typeface="Arial"/>
              </a:rPr>
              <a:t>In 2015/16, the gap was largest in England, where 78.8% of white qualifiers received a first/2:1 compared with 63.2% of BME qualifiers – </a:t>
            </a:r>
            <a:r>
              <a:rPr lang="en-GB" sz="1200" b="1" dirty="0">
                <a:solidFill>
                  <a:schemeClr val="lt1"/>
                </a:solidFill>
                <a:latin typeface="Arial"/>
                <a:ea typeface="Arial"/>
                <a:cs typeface="Arial"/>
                <a:sym typeface="Arial"/>
              </a:rPr>
              <a:t>a 15.6 percentage point gap</a:t>
            </a:r>
            <a:r>
              <a:rPr lang="en-GB" sz="1200" dirty="0">
                <a:solidFill>
                  <a:schemeClr val="lt1"/>
                </a:solidFill>
                <a:latin typeface="Arial"/>
                <a:ea typeface="Arial"/>
                <a:cs typeface="Arial"/>
                <a:sym typeface="Arial"/>
              </a:rPr>
              <a:t>. In contrast, the BME attainment gaps in Scotland and Wales were </a:t>
            </a:r>
            <a:r>
              <a:rPr lang="en-GB" sz="1200" b="1" dirty="0">
                <a:solidFill>
                  <a:schemeClr val="lt1"/>
                </a:solidFill>
                <a:latin typeface="Arial"/>
                <a:ea typeface="Arial"/>
                <a:cs typeface="Arial"/>
                <a:sym typeface="Arial"/>
              </a:rPr>
              <a:t>8.6 and 8.5 percentage points</a:t>
            </a:r>
            <a:r>
              <a:rPr lang="en-GB" sz="1200" dirty="0">
                <a:solidFill>
                  <a:schemeClr val="lt1"/>
                </a:solidFill>
                <a:latin typeface="Arial"/>
                <a:ea typeface="Arial"/>
                <a:cs typeface="Arial"/>
                <a:sym typeface="Arial"/>
              </a:rPr>
              <a:t>, respectively.</a:t>
            </a:r>
          </a:p>
          <a:p>
            <a:pPr marL="0" lvl="0" indent="0" algn="l" rtl="0">
              <a:lnSpc>
                <a:spcPct val="115000"/>
              </a:lnSpc>
              <a:spcBef>
                <a:spcPts val="1200"/>
              </a:spcBef>
              <a:spcAft>
                <a:spcPts val="0"/>
              </a:spcAft>
              <a:buClr>
                <a:schemeClr val="dk1"/>
              </a:buClr>
              <a:buSzPts val="1100"/>
              <a:buFont typeface="Arial"/>
              <a:buNone/>
            </a:pPr>
            <a:r>
              <a:rPr lang="en-GB" sz="1200" dirty="0">
                <a:solidFill>
                  <a:schemeClr val="lt1"/>
                </a:solidFill>
                <a:latin typeface="Arial"/>
                <a:ea typeface="Arial"/>
                <a:cs typeface="Arial"/>
                <a:sym typeface="Arial"/>
              </a:rPr>
              <a:t>However, outcomes vary considerably by ethnic group, with particularly wide gaps observed between white and black students in relation to degree attainment. In 2015/16, data shows that:</a:t>
            </a:r>
          </a:p>
          <a:p>
            <a:pPr marL="457200" lvl="0" indent="-323850" algn="l" rtl="0">
              <a:lnSpc>
                <a:spcPct val="115000"/>
              </a:lnSpc>
              <a:spcBef>
                <a:spcPts val="1200"/>
              </a:spcBef>
              <a:spcAft>
                <a:spcPts val="0"/>
              </a:spcAft>
              <a:buClr>
                <a:schemeClr val="lt1"/>
              </a:buClr>
              <a:buSzPts val="1500"/>
              <a:buChar char="●"/>
            </a:pPr>
            <a:r>
              <a:rPr lang="en-GB" sz="1200" b="1" dirty="0">
                <a:solidFill>
                  <a:schemeClr val="lt1"/>
                </a:solidFill>
                <a:latin typeface="Arial"/>
                <a:ea typeface="Arial"/>
                <a:cs typeface="Arial"/>
                <a:sym typeface="Arial"/>
              </a:rPr>
              <a:t>72.2%</a:t>
            </a:r>
            <a:r>
              <a:rPr lang="en-GB" sz="1200" dirty="0">
                <a:solidFill>
                  <a:schemeClr val="lt1"/>
                </a:solidFill>
                <a:latin typeface="Arial"/>
                <a:ea typeface="Arial"/>
                <a:cs typeface="Arial"/>
                <a:sym typeface="Arial"/>
              </a:rPr>
              <a:t> of Chinese students were awarded a top degree (a degree attainment gap of </a:t>
            </a:r>
            <a:r>
              <a:rPr lang="en-GB" sz="1200" b="1" dirty="0">
                <a:solidFill>
                  <a:schemeClr val="lt1"/>
                </a:solidFill>
                <a:latin typeface="Arial"/>
                <a:ea typeface="Arial"/>
                <a:cs typeface="Arial"/>
                <a:sym typeface="Arial"/>
              </a:rPr>
              <a:t>6.6 percentage points</a:t>
            </a:r>
            <a:r>
              <a:rPr lang="en-GB" sz="1200" dirty="0">
                <a:solidFill>
                  <a:schemeClr val="lt1"/>
                </a:solidFill>
                <a:latin typeface="Arial"/>
                <a:ea typeface="Arial"/>
                <a:cs typeface="Arial"/>
                <a:sym typeface="Arial"/>
              </a:rPr>
              <a:t>)</a:t>
            </a:r>
          </a:p>
          <a:p>
            <a:pPr marL="457200" lvl="0" indent="-323850" algn="l" rtl="0">
              <a:lnSpc>
                <a:spcPct val="115000"/>
              </a:lnSpc>
              <a:spcBef>
                <a:spcPts val="0"/>
              </a:spcBef>
              <a:spcAft>
                <a:spcPts val="0"/>
              </a:spcAft>
              <a:buClr>
                <a:schemeClr val="lt1"/>
              </a:buClr>
              <a:buSzPts val="1500"/>
              <a:buChar char="●"/>
            </a:pPr>
            <a:r>
              <a:rPr lang="en-GB" sz="1200" b="1" dirty="0">
                <a:solidFill>
                  <a:schemeClr val="lt1"/>
                </a:solidFill>
                <a:latin typeface="Arial"/>
                <a:ea typeface="Arial"/>
                <a:cs typeface="Arial"/>
                <a:sym typeface="Arial"/>
              </a:rPr>
              <a:t>70.7%</a:t>
            </a:r>
            <a:r>
              <a:rPr lang="en-GB" sz="1200" dirty="0">
                <a:solidFill>
                  <a:schemeClr val="lt1"/>
                </a:solidFill>
                <a:latin typeface="Arial"/>
                <a:ea typeface="Arial"/>
                <a:cs typeface="Arial"/>
                <a:sym typeface="Arial"/>
              </a:rPr>
              <a:t> of Indian students (a gap of </a:t>
            </a:r>
            <a:r>
              <a:rPr lang="en-GB" sz="1200" b="1" dirty="0">
                <a:solidFill>
                  <a:schemeClr val="lt1"/>
                </a:solidFill>
                <a:latin typeface="Arial"/>
                <a:ea typeface="Arial"/>
                <a:cs typeface="Arial"/>
                <a:sym typeface="Arial"/>
              </a:rPr>
              <a:t>8.1 percentage points</a:t>
            </a:r>
            <a:r>
              <a:rPr lang="en-GB" sz="1200" dirty="0">
                <a:solidFill>
                  <a:schemeClr val="lt1"/>
                </a:solidFill>
                <a:latin typeface="Arial"/>
                <a:ea typeface="Arial"/>
                <a:cs typeface="Arial"/>
                <a:sym typeface="Arial"/>
              </a:rPr>
              <a:t>)</a:t>
            </a:r>
          </a:p>
          <a:p>
            <a:pPr marL="457200" lvl="0" indent="-323850" algn="l" rtl="0">
              <a:lnSpc>
                <a:spcPct val="115000"/>
              </a:lnSpc>
              <a:spcBef>
                <a:spcPts val="0"/>
              </a:spcBef>
              <a:spcAft>
                <a:spcPts val="0"/>
              </a:spcAft>
              <a:buClr>
                <a:schemeClr val="lt1"/>
              </a:buClr>
              <a:buSzPts val="1500"/>
              <a:buChar char="●"/>
            </a:pPr>
            <a:r>
              <a:rPr lang="en-GB" sz="1200" b="1" dirty="0">
                <a:solidFill>
                  <a:schemeClr val="lt1"/>
                </a:solidFill>
                <a:latin typeface="Arial"/>
                <a:ea typeface="Arial"/>
                <a:cs typeface="Arial"/>
                <a:sym typeface="Arial"/>
              </a:rPr>
              <a:t>61.8%</a:t>
            </a:r>
            <a:r>
              <a:rPr lang="en-GB" sz="1200" dirty="0">
                <a:solidFill>
                  <a:schemeClr val="lt1"/>
                </a:solidFill>
                <a:latin typeface="Arial"/>
                <a:ea typeface="Arial"/>
                <a:cs typeface="Arial"/>
                <a:sym typeface="Arial"/>
              </a:rPr>
              <a:t> of Pakistani students (a gap of </a:t>
            </a:r>
            <a:r>
              <a:rPr lang="en-GB" sz="1200" b="1" dirty="0">
                <a:solidFill>
                  <a:schemeClr val="lt1"/>
                </a:solidFill>
                <a:latin typeface="Arial"/>
                <a:ea typeface="Arial"/>
                <a:cs typeface="Arial"/>
                <a:sym typeface="Arial"/>
              </a:rPr>
              <a:t>17.0 percentage points</a:t>
            </a:r>
            <a:r>
              <a:rPr lang="en-GB" sz="1200" dirty="0">
                <a:solidFill>
                  <a:schemeClr val="lt1"/>
                </a:solidFill>
                <a:latin typeface="Arial"/>
                <a:ea typeface="Arial"/>
                <a:cs typeface="Arial"/>
                <a:sym typeface="Arial"/>
              </a:rPr>
              <a:t>)</a:t>
            </a:r>
          </a:p>
          <a:p>
            <a:pPr marL="457200" lvl="0" indent="-323850" algn="l" rtl="0">
              <a:lnSpc>
                <a:spcPct val="115000"/>
              </a:lnSpc>
              <a:spcBef>
                <a:spcPts val="0"/>
              </a:spcBef>
              <a:spcAft>
                <a:spcPts val="0"/>
              </a:spcAft>
              <a:buClr>
                <a:schemeClr val="lt1"/>
              </a:buClr>
              <a:buSzPts val="1500"/>
              <a:buChar char="●"/>
            </a:pPr>
            <a:r>
              <a:rPr lang="en-GB" sz="1200" b="1" dirty="0">
                <a:solidFill>
                  <a:schemeClr val="lt1"/>
                </a:solidFill>
                <a:latin typeface="Arial"/>
                <a:ea typeface="Arial"/>
                <a:cs typeface="Arial"/>
                <a:sym typeface="Arial"/>
              </a:rPr>
              <a:t>50.5%</a:t>
            </a:r>
            <a:r>
              <a:rPr lang="en-GB" sz="1200" dirty="0">
                <a:solidFill>
                  <a:schemeClr val="lt1"/>
                </a:solidFill>
                <a:latin typeface="Arial"/>
                <a:ea typeface="Arial"/>
                <a:cs typeface="Arial"/>
                <a:sym typeface="Arial"/>
              </a:rPr>
              <a:t> of Black students (a gap of </a:t>
            </a:r>
            <a:r>
              <a:rPr lang="en-GB" sz="1200" b="1" dirty="0">
                <a:solidFill>
                  <a:schemeClr val="lt1"/>
                </a:solidFill>
                <a:latin typeface="Arial"/>
                <a:ea typeface="Arial"/>
                <a:cs typeface="Arial"/>
                <a:sym typeface="Arial"/>
              </a:rPr>
              <a:t>28.3 percentage points</a:t>
            </a:r>
            <a:r>
              <a:rPr lang="en-GB" sz="1200" dirty="0">
                <a:solidFill>
                  <a:schemeClr val="lt1"/>
                </a:solidFill>
                <a:latin typeface="Arial"/>
                <a:ea typeface="Arial"/>
                <a:cs typeface="Arial"/>
                <a:sym typeface="Arial"/>
              </a:rPr>
              <a:t>)</a:t>
            </a:r>
          </a:p>
          <a:p>
            <a:pPr marL="0" lvl="0" indent="0" algn="l" rtl="0">
              <a:spcBef>
                <a:spcPts val="0"/>
              </a:spcBef>
              <a:spcAft>
                <a:spcPts val="0"/>
              </a:spcAft>
              <a:buNone/>
            </a:pPr>
            <a:endParaRPr dirty="0"/>
          </a:p>
        </p:txBody>
      </p:sp>
      <p:sp>
        <p:nvSpPr>
          <p:cNvPr id="234" name="Google Shape;234;gee7b98501b_0_3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18</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ee7b98501b_0_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ee7b98501b_0_3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That Attainment Gap, </a:t>
            </a:r>
            <a:r>
              <a:rPr lang="en-GB" dirty="0" err="1"/>
              <a:t>leveled</a:t>
            </a:r>
            <a:r>
              <a:rPr lang="en-GB" dirty="0"/>
              <a:t> up. </a:t>
            </a:r>
          </a:p>
          <a:p>
            <a:pPr marL="0" lvl="0" indent="0" algn="l" rtl="0">
              <a:spcBef>
                <a:spcPts val="0"/>
              </a:spcBef>
              <a:spcAft>
                <a:spcPts val="0"/>
              </a:spcAft>
              <a:buNone/>
            </a:pPr>
            <a:r>
              <a:rPr lang="en-GB" sz="1800" b="0" i="0" dirty="0">
                <a:solidFill>
                  <a:srgbClr val="000000"/>
                </a:solidFill>
                <a:effectLst/>
                <a:latin typeface="Calibri" panose="020F0502020204030204" pitchFamily="34" charset="0"/>
              </a:rPr>
              <a:t>At Keele University, during the academic year 2019/2020, we have seen awarding gaps narrow substantially and, in the case of BAME students, by 8 percentage points, -11 to -3. The disability attainment gap has reduced from -6 to -2 percentage points.  The Non-UK attainment gap has reduced from -24 to -14 percentage points. </a:t>
            </a:r>
            <a:endParaRPr dirty="0"/>
          </a:p>
        </p:txBody>
      </p:sp>
      <p:sp>
        <p:nvSpPr>
          <p:cNvPr id="248" name="Google Shape;248;gee7b98501b_0_3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ea7c52b85_1_1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eea7c52b85_1_10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dirty="0"/>
              <a:t>We need to be thinking about our students. </a:t>
            </a:r>
          </a:p>
          <a:p>
            <a:pPr marL="0" lvl="0" indent="0" algn="l" rtl="0">
              <a:spcBef>
                <a:spcPts val="0"/>
              </a:spcBef>
              <a:spcAft>
                <a:spcPts val="0"/>
              </a:spcAft>
              <a:buNone/>
            </a:pPr>
            <a:r>
              <a:rPr lang="en-GB" dirty="0"/>
              <a:t>We need to keep looking at the specifics of those practices, keep looking at what is making a difference and we need to tell people about that, and we need to share that practices</a:t>
            </a:r>
          </a:p>
          <a:p>
            <a:pPr marL="0" lvl="0" indent="0" algn="l" rtl="0">
              <a:spcBef>
                <a:spcPts val="0"/>
              </a:spcBef>
              <a:spcAft>
                <a:spcPts val="0"/>
              </a:spcAft>
              <a:buNone/>
            </a:pPr>
            <a:endParaRPr lang="en-GB" dirty="0"/>
          </a:p>
        </p:txBody>
      </p:sp>
      <p:sp>
        <p:nvSpPr>
          <p:cNvPr id="260" name="Google Shape;260;geea7c52b85_1_10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20</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08EC0F-1089-40E7-9E1F-CFFE209606D4}" type="slidenum">
              <a:rPr lang="en-GB" smtClean="0"/>
              <a:t>21</a:t>
            </a:fld>
            <a:endParaRPr lang="en-GB"/>
          </a:p>
        </p:txBody>
      </p:sp>
    </p:spTree>
    <p:extLst>
      <p:ext uri="{BB962C8B-B14F-4D97-AF65-F5344CB8AC3E}">
        <p14:creationId xmlns:p14="http://schemas.microsoft.com/office/powerpoint/2010/main" val="1976170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eea7c52b85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eea7c52b85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a:t>Recording lectures, making content available in alternative formats (transcripts), being flexible on assessment (ADHD - 20 minutes looking out the window)</a:t>
            </a:r>
            <a:endParaRPr/>
          </a:p>
        </p:txBody>
      </p:sp>
      <p:sp>
        <p:nvSpPr>
          <p:cNvPr id="207" name="Google Shape;207;geea7c52b85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D9C9AD-4D77-4356-9CEF-9CA59EFBE626}" type="datetimeFigureOut">
              <a:rPr lang="en-GB" smtClean="0"/>
              <a:t>29/11/2021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3658881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D9C9AD-4D77-4356-9CEF-9CA59EFBE626}" type="datetimeFigureOut">
              <a:rPr lang="en-GB" smtClean="0"/>
              <a:t>29/11/2021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4274496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D9C9AD-4D77-4356-9CEF-9CA59EFBE626}" type="datetimeFigureOut">
              <a:rPr lang="en-GB" smtClean="0"/>
              <a:t>29/11/2021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20774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D9C9AD-4D77-4356-9CEF-9CA59EFBE626}" type="datetimeFigureOut">
              <a:rPr lang="en-GB" smtClean="0"/>
              <a:t>29/11/2021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224044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D9C9AD-4D77-4356-9CEF-9CA59EFBE626}" type="datetimeFigureOut">
              <a:rPr lang="en-GB" smtClean="0"/>
              <a:t>29/11/2021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416505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D9C9AD-4D77-4356-9CEF-9CA59EFBE626}" type="datetimeFigureOut">
              <a:rPr lang="en-GB" smtClean="0"/>
              <a:t>29/11/2021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169769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D9C9AD-4D77-4356-9CEF-9CA59EFBE626}" type="datetimeFigureOut">
              <a:rPr lang="en-GB" smtClean="0"/>
              <a:t>29/11/2021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298616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D9C9AD-4D77-4356-9CEF-9CA59EFBE626}" type="datetimeFigureOut">
              <a:rPr lang="en-GB" smtClean="0"/>
              <a:t>29/11/2021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384799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9C9AD-4D77-4356-9CEF-9CA59EFBE626}" type="datetimeFigureOut">
              <a:rPr lang="en-GB" smtClean="0"/>
              <a:t>29/11/2021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221785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D9C9AD-4D77-4356-9CEF-9CA59EFBE626}" type="datetimeFigureOut">
              <a:rPr lang="en-GB" smtClean="0"/>
              <a:t>29/11/2021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250914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D9C9AD-4D77-4356-9CEF-9CA59EFBE626}" type="datetimeFigureOut">
              <a:rPr lang="en-GB" smtClean="0"/>
              <a:t>29/11/2021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A321E8-D9F8-41F5-924E-0858772D328A}" type="slidenum">
              <a:rPr lang="en-GB" smtClean="0"/>
              <a:t>‹#›</a:t>
            </a:fld>
            <a:endParaRPr lang="en-GB"/>
          </a:p>
        </p:txBody>
      </p:sp>
    </p:spTree>
    <p:extLst>
      <p:ext uri="{BB962C8B-B14F-4D97-AF65-F5344CB8AC3E}">
        <p14:creationId xmlns:p14="http://schemas.microsoft.com/office/powerpoint/2010/main" val="307751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9C9AD-4D77-4356-9CEF-9CA59EFBE626}" type="datetimeFigureOut">
              <a:rPr lang="en-GB" smtClean="0"/>
              <a:t>29/11/2021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321E8-D9F8-41F5-924E-0858772D328A}" type="slidenum">
              <a:rPr lang="en-GB" smtClean="0"/>
              <a:t>‹#›</a:t>
            </a:fld>
            <a:endParaRPr lang="en-GB"/>
          </a:p>
        </p:txBody>
      </p:sp>
    </p:spTree>
    <p:extLst>
      <p:ext uri="{BB962C8B-B14F-4D97-AF65-F5344CB8AC3E}">
        <p14:creationId xmlns:p14="http://schemas.microsoft.com/office/powerpoint/2010/main" val="29617657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04BA1-4516-4680-911F-88D294739B99}"/>
              </a:ext>
            </a:extLst>
          </p:cNvPr>
          <p:cNvSpPr>
            <a:spLocks noGrp="1"/>
          </p:cNvSpPr>
          <p:nvPr>
            <p:ph type="ctrTitle"/>
          </p:nvPr>
        </p:nvSpPr>
        <p:spPr/>
        <p:txBody>
          <a:bodyPr>
            <a:normAutofit/>
          </a:bodyPr>
          <a:lstStyle/>
          <a:p>
            <a:r>
              <a:rPr lang="en-GB" sz="4400" dirty="0">
                <a:effectLst/>
                <a:latin typeface="Calibri" panose="020F0502020204030204" pitchFamily="34" charset="0"/>
                <a:ea typeface="Calibri" panose="020F0502020204030204" pitchFamily="34" charset="0"/>
              </a:rPr>
              <a:t>Qualitative Inquiries into Student and Staff Experiences during the Pandemic </a:t>
            </a:r>
            <a:endParaRPr lang="en-GB" sz="4400" dirty="0"/>
          </a:p>
        </p:txBody>
      </p:sp>
      <p:sp>
        <p:nvSpPr>
          <p:cNvPr id="3" name="Subtitle 2">
            <a:extLst>
              <a:ext uri="{FF2B5EF4-FFF2-40B4-BE49-F238E27FC236}">
                <a16:creationId xmlns:a16="http://schemas.microsoft.com/office/drawing/2014/main" id="{9D26A806-4C84-4388-BE1E-15C053F77497}"/>
              </a:ext>
            </a:extLst>
          </p:cNvPr>
          <p:cNvSpPr>
            <a:spLocks noGrp="1"/>
          </p:cNvSpPr>
          <p:nvPr>
            <p:ph type="subTitle" idx="1"/>
          </p:nvPr>
        </p:nvSpPr>
        <p:spPr/>
        <p:txBody>
          <a:bodyPr/>
          <a:lstStyle/>
          <a:p>
            <a:r>
              <a:rPr lang="en-GB" dirty="0"/>
              <a:t>Lawrie Phipps</a:t>
            </a:r>
          </a:p>
          <a:p>
            <a:endParaRPr lang="en-GB" dirty="0"/>
          </a:p>
          <a:p>
            <a:r>
              <a:rPr lang="en-GB" dirty="0"/>
              <a:t>@Lawrie   @Jisc </a:t>
            </a:r>
          </a:p>
        </p:txBody>
      </p:sp>
    </p:spTree>
    <p:extLst>
      <p:ext uri="{BB962C8B-B14F-4D97-AF65-F5344CB8AC3E}">
        <p14:creationId xmlns:p14="http://schemas.microsoft.com/office/powerpoint/2010/main" val="44766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9BA3C-A219-42BA-BBAB-5765AD6B9EDA}"/>
              </a:ext>
            </a:extLst>
          </p:cNvPr>
          <p:cNvSpPr>
            <a:spLocks noGrp="1"/>
          </p:cNvSpPr>
          <p:nvPr>
            <p:ph type="title"/>
          </p:nvPr>
        </p:nvSpPr>
        <p:spPr/>
        <p:txBody>
          <a:bodyPr/>
          <a:lstStyle/>
          <a:p>
            <a:r>
              <a:rPr lang="en-GB" dirty="0"/>
              <a:t>Other Trends</a:t>
            </a:r>
          </a:p>
        </p:txBody>
      </p:sp>
      <p:sp>
        <p:nvSpPr>
          <p:cNvPr id="3" name="Content Placeholder 2">
            <a:extLst>
              <a:ext uri="{FF2B5EF4-FFF2-40B4-BE49-F238E27FC236}">
                <a16:creationId xmlns:a16="http://schemas.microsoft.com/office/drawing/2014/main" id="{D7004561-CD81-43EB-91A5-1E473BB8A9AE}"/>
              </a:ext>
            </a:extLst>
          </p:cNvPr>
          <p:cNvSpPr>
            <a:spLocks noGrp="1"/>
          </p:cNvSpPr>
          <p:nvPr>
            <p:ph sz="half" idx="1"/>
          </p:nvPr>
        </p:nvSpPr>
        <p:spPr/>
        <p:txBody>
          <a:bodyPr>
            <a:normAutofit/>
          </a:bodyPr>
          <a:lstStyle/>
          <a:p>
            <a:r>
              <a:rPr lang="en-GB" dirty="0"/>
              <a:t>Fieldwork and Labwork</a:t>
            </a:r>
          </a:p>
          <a:p>
            <a:r>
              <a:rPr lang="en-GB" dirty="0"/>
              <a:t>Furlough of Technical Staff</a:t>
            </a:r>
          </a:p>
          <a:p>
            <a:r>
              <a:rPr lang="en-GB" dirty="0"/>
              <a:t>Student struggles--some visible some not</a:t>
            </a:r>
          </a:p>
          <a:p>
            <a:pPr lvl="1"/>
            <a:r>
              <a:rPr lang="en-GB" i="1" dirty="0"/>
              <a:t>Staff worried that there is a large group of students they are not hearing from.</a:t>
            </a:r>
          </a:p>
          <a:p>
            <a:endParaRPr lang="en-GB" dirty="0"/>
          </a:p>
        </p:txBody>
      </p:sp>
      <p:sp>
        <p:nvSpPr>
          <p:cNvPr id="4" name="Content Placeholder 3">
            <a:extLst>
              <a:ext uri="{FF2B5EF4-FFF2-40B4-BE49-F238E27FC236}">
                <a16:creationId xmlns:a16="http://schemas.microsoft.com/office/drawing/2014/main" id="{7BB039F4-272F-4E3B-9271-26BB62A8D258}"/>
              </a:ext>
            </a:extLst>
          </p:cNvPr>
          <p:cNvSpPr>
            <a:spLocks noGrp="1"/>
          </p:cNvSpPr>
          <p:nvPr>
            <p:ph sz="half" idx="2"/>
          </p:nvPr>
        </p:nvSpPr>
        <p:spPr/>
        <p:txBody>
          <a:bodyPr>
            <a:normAutofit/>
          </a:bodyPr>
          <a:lstStyle/>
          <a:p>
            <a:r>
              <a:rPr lang="en-GB" dirty="0"/>
              <a:t>Guidance from Professional Services vs the Help that Academic Staff need</a:t>
            </a:r>
          </a:p>
          <a:p>
            <a:pPr lvl="1"/>
            <a:r>
              <a:rPr lang="en-GB" i="1" dirty="0"/>
              <a:t>People are aware that guidance has been provided, and still say they need help in following through on (or, even reading) that guidance. What is the difference between “guidance” and “help” and how can institutions facilitate more of the latter?</a:t>
            </a:r>
          </a:p>
          <a:p>
            <a:endParaRPr lang="en-GB" dirty="0"/>
          </a:p>
        </p:txBody>
      </p:sp>
    </p:spTree>
    <p:extLst>
      <p:ext uri="{BB962C8B-B14F-4D97-AF65-F5344CB8AC3E}">
        <p14:creationId xmlns:p14="http://schemas.microsoft.com/office/powerpoint/2010/main" val="145214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458C9-103E-47A5-AEA0-66CF5D036728}"/>
              </a:ext>
            </a:extLst>
          </p:cNvPr>
          <p:cNvSpPr>
            <a:spLocks noGrp="1"/>
          </p:cNvSpPr>
          <p:nvPr>
            <p:ph type="title"/>
          </p:nvPr>
        </p:nvSpPr>
        <p:spPr/>
        <p:txBody>
          <a:bodyPr/>
          <a:lstStyle/>
          <a:p>
            <a:r>
              <a:rPr lang="en-GB" dirty="0"/>
              <a:t>Gender Bias in Pastoral Care</a:t>
            </a:r>
          </a:p>
        </p:txBody>
      </p:sp>
      <p:sp>
        <p:nvSpPr>
          <p:cNvPr id="3" name="Content Placeholder 2">
            <a:extLst>
              <a:ext uri="{FF2B5EF4-FFF2-40B4-BE49-F238E27FC236}">
                <a16:creationId xmlns:a16="http://schemas.microsoft.com/office/drawing/2014/main" id="{B82730B1-08FC-4F5C-B4A9-7A4EBB861822}"/>
              </a:ext>
            </a:extLst>
          </p:cNvPr>
          <p:cNvSpPr>
            <a:spLocks noGrp="1"/>
          </p:cNvSpPr>
          <p:nvPr>
            <p:ph sz="half" idx="1"/>
          </p:nvPr>
        </p:nvSpPr>
        <p:spPr>
          <a:xfrm>
            <a:off x="838200" y="1825625"/>
            <a:ext cx="4310849" cy="1032985"/>
          </a:xfrm>
        </p:spPr>
        <p:txBody>
          <a:bodyPr>
            <a:normAutofit fontScale="85000" lnSpcReduction="20000"/>
          </a:bodyPr>
          <a:lstStyle/>
          <a:p>
            <a:r>
              <a:rPr lang="en-GB" dirty="0"/>
              <a:t>Are women being used or turned to more than male colleagues for pastoral support</a:t>
            </a:r>
          </a:p>
          <a:p>
            <a:pPr lvl="1"/>
            <a:endParaRPr lang="en-GB" dirty="0"/>
          </a:p>
          <a:p>
            <a:endParaRPr lang="en-GB" dirty="0"/>
          </a:p>
        </p:txBody>
      </p:sp>
      <p:sp>
        <p:nvSpPr>
          <p:cNvPr id="4" name="Content Placeholder 3">
            <a:extLst>
              <a:ext uri="{FF2B5EF4-FFF2-40B4-BE49-F238E27FC236}">
                <a16:creationId xmlns:a16="http://schemas.microsoft.com/office/drawing/2014/main" id="{25D54F04-840B-4BDB-A44D-BAFCB622D082}"/>
              </a:ext>
            </a:extLst>
          </p:cNvPr>
          <p:cNvSpPr>
            <a:spLocks noGrp="1"/>
          </p:cNvSpPr>
          <p:nvPr>
            <p:ph sz="half" idx="2"/>
          </p:nvPr>
        </p:nvSpPr>
        <p:spPr>
          <a:xfrm>
            <a:off x="5149049" y="1825625"/>
            <a:ext cx="6204751" cy="4351338"/>
          </a:xfrm>
        </p:spPr>
        <p:txBody>
          <a:bodyPr>
            <a:normAutofit fontScale="85000" lnSpcReduction="20000"/>
          </a:bodyPr>
          <a:lstStyle/>
          <a:p>
            <a:r>
              <a:rPr lang="en-GB" dirty="0"/>
              <a:t>“I am one of the younger members of the team. I am a woman. Get more of the pastoral work as a woman. Sometimes weighs more heavily than some of the tasks.”</a:t>
            </a:r>
          </a:p>
          <a:p>
            <a:r>
              <a:rPr lang="en-GB" dirty="0"/>
              <a:t>“There has to be changes, because fundamentally, personal tutoring work already disproportionately falls on women, she’s discussed it with colleagues at school and </a:t>
            </a:r>
            <a:r>
              <a:rPr lang="en-GB" dirty="0" err="1"/>
              <a:t>uni</a:t>
            </a:r>
            <a:r>
              <a:rPr lang="en-GB" dirty="0"/>
              <a:t> level about how nothing recognizes that extra burden in terms of work allocation or student contact hours.” </a:t>
            </a:r>
          </a:p>
          <a:p>
            <a:r>
              <a:rPr lang="en-GB" dirty="0"/>
              <a:t>“Some (male) colleagues say I should compartmentalise but it’s difficult”</a:t>
            </a:r>
          </a:p>
          <a:p>
            <a:r>
              <a:rPr lang="en-GB" dirty="0"/>
              <a:t>“If I don’t hear from students I assume everything is fine”</a:t>
            </a:r>
          </a:p>
          <a:p>
            <a:endParaRPr lang="en-GB" dirty="0"/>
          </a:p>
        </p:txBody>
      </p:sp>
    </p:spTree>
    <p:extLst>
      <p:ext uri="{BB962C8B-B14F-4D97-AF65-F5344CB8AC3E}">
        <p14:creationId xmlns:p14="http://schemas.microsoft.com/office/powerpoint/2010/main" val="891390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954E00-5312-4C78-823F-52CB6D3016DA}"/>
              </a:ext>
            </a:extLst>
          </p:cNvPr>
          <p:cNvSpPr>
            <a:spLocks noGrp="1"/>
          </p:cNvSpPr>
          <p:nvPr>
            <p:ph type="title"/>
          </p:nvPr>
        </p:nvSpPr>
        <p:spPr>
          <a:xfrm>
            <a:off x="831850" y="1709738"/>
            <a:ext cx="10515600" cy="3919537"/>
          </a:xfrm>
        </p:spPr>
        <p:txBody>
          <a:bodyPr>
            <a:normAutofit/>
          </a:bodyPr>
          <a:lstStyle/>
          <a:p>
            <a:r>
              <a:rPr lang="en-GB" sz="4400" dirty="0"/>
              <a:t>The experience of </a:t>
            </a:r>
            <a:br>
              <a:rPr lang="en-GB" sz="4400" dirty="0"/>
            </a:br>
            <a:r>
              <a:rPr lang="en-GB" sz="4800" b="1" dirty="0"/>
              <a:t>Black, Asian, Minority Ethnic</a:t>
            </a:r>
            <a:br>
              <a:rPr lang="en-GB" sz="4800" b="1" dirty="0"/>
            </a:br>
            <a:r>
              <a:rPr lang="en-GB" sz="4800" b="1" dirty="0"/>
              <a:t>Disabled</a:t>
            </a:r>
            <a:br>
              <a:rPr lang="en-GB" sz="4800" b="1" dirty="0"/>
            </a:br>
            <a:r>
              <a:rPr lang="en-GB" sz="4800" b="1" dirty="0"/>
              <a:t>International</a:t>
            </a:r>
            <a:br>
              <a:rPr lang="en-GB" sz="4800" dirty="0"/>
            </a:br>
            <a:r>
              <a:rPr lang="en-GB" sz="4400" dirty="0"/>
              <a:t>Students</a:t>
            </a:r>
            <a:endParaRPr lang="en-GB" sz="4800" dirty="0"/>
          </a:p>
        </p:txBody>
      </p:sp>
    </p:spTree>
    <p:extLst>
      <p:ext uri="{BB962C8B-B14F-4D97-AF65-F5344CB8AC3E}">
        <p14:creationId xmlns:p14="http://schemas.microsoft.com/office/powerpoint/2010/main" val="348444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F3B0-DCDA-4C0C-ABA1-076CE38F2671}"/>
              </a:ext>
            </a:extLst>
          </p:cNvPr>
          <p:cNvSpPr>
            <a:spLocks noGrp="1"/>
          </p:cNvSpPr>
          <p:nvPr>
            <p:ph type="title"/>
          </p:nvPr>
        </p:nvSpPr>
        <p:spPr/>
        <p:txBody>
          <a:bodyPr>
            <a:normAutofit/>
          </a:bodyPr>
          <a:lstStyle/>
          <a:p>
            <a:r>
              <a:rPr lang="en-GB" sz="4800" dirty="0"/>
              <a:t>How many undergraduates in the UK? </a:t>
            </a:r>
          </a:p>
        </p:txBody>
      </p:sp>
      <p:sp>
        <p:nvSpPr>
          <p:cNvPr id="3" name="Text Placeholder 2">
            <a:extLst>
              <a:ext uri="{FF2B5EF4-FFF2-40B4-BE49-F238E27FC236}">
                <a16:creationId xmlns:a16="http://schemas.microsoft.com/office/drawing/2014/main" id="{9ADE94FE-64AE-48D0-90AE-EB65955B2B08}"/>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841295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2"/>
          <p:cNvSpPr txBox="1">
            <a:spLocks noGrp="1"/>
          </p:cNvSpPr>
          <p:nvPr>
            <p:ph type="title"/>
          </p:nvPr>
        </p:nvSpPr>
        <p:spPr>
          <a:xfrm>
            <a:off x="831850" y="1709738"/>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GB" dirty="0">
                <a:solidFill>
                  <a:schemeClr val="lt1"/>
                </a:solidFill>
              </a:rPr>
              <a:t>There are 1,975,380 students in UK higher education*</a:t>
            </a:r>
            <a:endParaRPr dirty="0">
              <a:solidFill>
                <a:schemeClr val="lt1"/>
              </a:solidFill>
            </a:endParaRPr>
          </a:p>
        </p:txBody>
      </p:sp>
      <p:sp>
        <p:nvSpPr>
          <p:cNvPr id="217" name="Google Shape;217;p32"/>
          <p:cNvSpPr txBox="1">
            <a:spLocks noGrp="1"/>
          </p:cNvSpPr>
          <p:nvPr>
            <p:ph type="body" idx="1"/>
          </p:nvPr>
        </p:nvSpPr>
        <p:spPr>
          <a:xfrm>
            <a:off x="831850" y="4589463"/>
            <a:ext cx="10515600" cy="15003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0"/>
          <p:cNvSpPr txBox="1">
            <a:spLocks noGrp="1"/>
          </p:cNvSpPr>
          <p:nvPr>
            <p:ph type="title"/>
          </p:nvPr>
        </p:nvSpPr>
        <p:spPr>
          <a:prstGeom prst="rect">
            <a:avLst/>
          </a:prstGeom>
        </p:spPr>
        <p:txBody>
          <a:bodyPr spcFirstLastPara="1" wrap="square" lIns="91425" tIns="45700" rIns="91425" bIns="45700" anchor="b" anchorCtr="0">
            <a:noAutofit/>
          </a:bodyPr>
          <a:lstStyle/>
          <a:p>
            <a:pPr marL="0" lvl="0" indent="0" algn="l" rtl="0">
              <a:spcBef>
                <a:spcPts val="1000"/>
              </a:spcBef>
              <a:spcAft>
                <a:spcPts val="0"/>
              </a:spcAft>
              <a:buClr>
                <a:schemeClr val="dk1"/>
              </a:buClr>
              <a:buSzPct val="28947"/>
              <a:buFont typeface="Arial"/>
              <a:buNone/>
            </a:pPr>
            <a:r>
              <a:rPr lang="en-GB" sz="6000" dirty="0">
                <a:solidFill>
                  <a:schemeClr val="lt1"/>
                </a:solidFill>
                <a:latin typeface="+mj-lt"/>
              </a:rPr>
              <a:t>Disabled Students</a:t>
            </a:r>
            <a:endParaRPr sz="6000" dirty="0">
              <a:solidFill>
                <a:schemeClr val="lt1"/>
              </a:solidFill>
              <a:latin typeface="+mj-lt"/>
            </a:endParaRPr>
          </a:p>
        </p:txBody>
      </p:sp>
      <p:sp>
        <p:nvSpPr>
          <p:cNvPr id="2" name="Text Placeholder 1">
            <a:extLst>
              <a:ext uri="{FF2B5EF4-FFF2-40B4-BE49-F238E27FC236}">
                <a16:creationId xmlns:a16="http://schemas.microsoft.com/office/drawing/2014/main" id="{17D5B8B7-3E0D-4C28-B282-68F5CB0520BA}"/>
              </a:ext>
            </a:extLst>
          </p:cNvPr>
          <p:cNvSpPr>
            <a:spLocks noGrp="1"/>
          </p:cNvSpPr>
          <p:nvPr>
            <p:ph type="body" idx="1"/>
          </p:nvPr>
        </p:nvSpPr>
        <p:spPr>
          <a:xfrm>
            <a:off x="838200" y="1825625"/>
            <a:ext cx="6688015" cy="4351338"/>
          </a:xfrm>
        </p:spPr>
        <p:txBody>
          <a:bodyPr>
            <a:normAutofit/>
          </a:bodyPr>
          <a:lstStyle/>
          <a:p>
            <a:pPr marL="0" lvl="0" indent="0" algn="l" rtl="0">
              <a:spcBef>
                <a:spcPts val="1000"/>
              </a:spcBef>
              <a:spcAft>
                <a:spcPts val="0"/>
              </a:spcAft>
              <a:buClr>
                <a:schemeClr val="dk1"/>
              </a:buClr>
              <a:buSzPct val="36397"/>
              <a:buFont typeface="Arial"/>
              <a:buNone/>
            </a:pPr>
            <a:r>
              <a:rPr lang="en-GB" sz="3200" dirty="0">
                <a:solidFill>
                  <a:schemeClr val="lt1"/>
                </a:solidFill>
                <a:latin typeface="+mn-lt"/>
              </a:rPr>
              <a:t>17% of Student Population around 350k students</a:t>
            </a:r>
          </a:p>
          <a:p>
            <a:pPr marL="0" lvl="0" indent="0" algn="l" rtl="0">
              <a:spcBef>
                <a:spcPts val="1000"/>
              </a:spcBef>
              <a:spcAft>
                <a:spcPts val="0"/>
              </a:spcAft>
              <a:buClr>
                <a:schemeClr val="dk1"/>
              </a:buClr>
              <a:buSzPct val="36397"/>
              <a:buFont typeface="Arial"/>
              <a:buNone/>
            </a:pPr>
            <a:r>
              <a:rPr lang="en-GB" sz="3200" dirty="0">
                <a:solidFill>
                  <a:schemeClr val="lt1"/>
                </a:solidFill>
                <a:latin typeface="+mn-lt"/>
              </a:rPr>
              <a:t>(the majority have dyslexia – which affects around 10% of the UK population)</a:t>
            </a:r>
          </a:p>
          <a:p>
            <a:pPr marL="0" lvl="0" indent="0" algn="l" rtl="0">
              <a:spcBef>
                <a:spcPts val="1000"/>
              </a:spcBef>
              <a:spcAft>
                <a:spcPts val="0"/>
              </a:spcAft>
              <a:buClr>
                <a:schemeClr val="dk1"/>
              </a:buClr>
              <a:buSzPct val="36397"/>
              <a:buFont typeface="Arial"/>
              <a:buNone/>
            </a:pPr>
            <a:endParaRPr lang="en-GB" sz="3200" dirty="0">
              <a:solidFill>
                <a:schemeClr val="lt1"/>
              </a:solidFill>
              <a:latin typeface="+mn-lt"/>
            </a:endParaRPr>
          </a:p>
          <a:p>
            <a:pPr marL="0" lvl="0" indent="0" algn="l" rtl="0">
              <a:spcBef>
                <a:spcPts val="1000"/>
              </a:spcBef>
              <a:spcAft>
                <a:spcPts val="0"/>
              </a:spcAft>
              <a:buClr>
                <a:schemeClr val="dk1"/>
              </a:buClr>
              <a:buSzPct val="36397"/>
              <a:buFont typeface="Arial"/>
              <a:buNone/>
            </a:pPr>
            <a:r>
              <a:rPr lang="en-GB" dirty="0">
                <a:solidFill>
                  <a:schemeClr val="lt1"/>
                </a:solidFill>
                <a:latin typeface="+mn-lt"/>
              </a:rPr>
              <a:t>However,  3000 blind students, 6000 deaf students, 9000 with a physical impairment or mobility issue</a:t>
            </a:r>
            <a:endParaRPr lang="en-GB" dirty="0">
              <a:latin typeface="+mn-lt"/>
            </a:endParaRPr>
          </a:p>
        </p:txBody>
      </p:sp>
      <p:graphicFrame>
        <p:nvGraphicFramePr>
          <p:cNvPr id="5" name="Chart 4">
            <a:extLst>
              <a:ext uri="{FF2B5EF4-FFF2-40B4-BE49-F238E27FC236}">
                <a16:creationId xmlns:a16="http://schemas.microsoft.com/office/drawing/2014/main" id="{1BF6F97C-D091-4466-A189-65801C2BB22F}"/>
              </a:ext>
            </a:extLst>
          </p:cNvPr>
          <p:cNvGraphicFramePr/>
          <p:nvPr/>
        </p:nvGraphicFramePr>
        <p:xfrm>
          <a:off x="7526215" y="1825625"/>
          <a:ext cx="4665785" cy="382489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3"/>
          <p:cNvSpPr txBox="1">
            <a:spLocks noGrp="1"/>
          </p:cNvSpPr>
          <p:nvPr>
            <p:ph type="title"/>
          </p:nvPr>
        </p:nvSpPr>
        <p:spPr>
          <a:xfrm>
            <a:off x="456712" y="314692"/>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Clr>
                <a:schemeClr val="dk1"/>
              </a:buClr>
              <a:buSzPts val="1100"/>
              <a:buFont typeface="Arial"/>
              <a:buNone/>
            </a:pPr>
            <a:r>
              <a:rPr lang="en-GB" dirty="0">
                <a:solidFill>
                  <a:srgbClr val="FFFFFF"/>
                </a:solidFill>
              </a:rPr>
              <a:t>27% of the student population are Black, Asian, Minority Ethnic</a:t>
            </a:r>
            <a:endParaRPr dirty="0">
              <a:solidFill>
                <a:srgbClr val="FFFFFF"/>
              </a:solidFill>
            </a:endParaRPr>
          </a:p>
          <a:p>
            <a:pPr marL="0" lvl="0" indent="0" algn="l" rtl="0">
              <a:spcBef>
                <a:spcPts val="0"/>
              </a:spcBef>
              <a:spcAft>
                <a:spcPts val="0"/>
              </a:spcAft>
              <a:buNone/>
            </a:pPr>
            <a:endParaRPr dirty="0">
              <a:solidFill>
                <a:srgbClr val="FFFFFF"/>
              </a:solidFill>
            </a:endParaRPr>
          </a:p>
        </p:txBody>
      </p:sp>
      <p:graphicFrame>
        <p:nvGraphicFramePr>
          <p:cNvPr id="4" name="Chart 3">
            <a:extLst>
              <a:ext uri="{FF2B5EF4-FFF2-40B4-BE49-F238E27FC236}">
                <a16:creationId xmlns:a16="http://schemas.microsoft.com/office/drawing/2014/main" id="{D0ECB012-2171-4D07-91AD-24D0470EC465}"/>
              </a:ext>
            </a:extLst>
          </p:cNvPr>
          <p:cNvGraphicFramePr/>
          <p:nvPr/>
        </p:nvGraphicFramePr>
        <p:xfrm>
          <a:off x="1695328" y="2550850"/>
          <a:ext cx="5552831" cy="39930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DEE38BA4-3E5C-42D4-A8A5-07F2E47A1AA1}"/>
              </a:ext>
            </a:extLst>
          </p:cNvPr>
          <p:cNvGraphicFramePr/>
          <p:nvPr/>
        </p:nvGraphicFramePr>
        <p:xfrm>
          <a:off x="7138620" y="2745362"/>
          <a:ext cx="3008924" cy="297094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rPr>
              <a:t>The “Attainment Gap”</a:t>
            </a:r>
            <a:endParaRPr/>
          </a:p>
        </p:txBody>
      </p:sp>
      <p:sp>
        <p:nvSpPr>
          <p:cNvPr id="230" name="Google Shape;230;p3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400"/>
              <a:buNone/>
            </a:pPr>
            <a:r>
              <a:rPr lang="en-GB">
                <a:solidFill>
                  <a:schemeClr val="lt1"/>
                </a:solidFill>
              </a:rPr>
              <a:t>The degree attainment gap is the difference in ‘top degrees’ – a First or 2:1 classification – awarded to different groups of students. The biggest differences are found by ethnic background.</a:t>
            </a:r>
            <a:endParaRPr>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solidFill>
                  <a:schemeClr val="lt1"/>
                </a:solidFill>
              </a:rPr>
              <a:t>Pre Pandemic Gap</a:t>
            </a:r>
            <a:endParaRPr>
              <a:solidFill>
                <a:schemeClr val="lt1"/>
              </a:solidFill>
            </a:endParaRPr>
          </a:p>
        </p:txBody>
      </p:sp>
      <p:graphicFrame>
        <p:nvGraphicFramePr>
          <p:cNvPr id="7" name="Chart 6">
            <a:extLst>
              <a:ext uri="{FF2B5EF4-FFF2-40B4-BE49-F238E27FC236}">
                <a16:creationId xmlns:a16="http://schemas.microsoft.com/office/drawing/2014/main" id="{1A8DF450-4B98-49E3-A01A-3AFE3080D6AE}"/>
              </a:ext>
            </a:extLst>
          </p:cNvPr>
          <p:cNvGraphicFramePr/>
          <p:nvPr/>
        </p:nvGraphicFramePr>
        <p:xfrm>
          <a:off x="5205045" y="719666"/>
          <a:ext cx="5904523"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F83AB471-5E12-4DEB-AF4C-DFF9457FBF83}"/>
              </a:ext>
            </a:extLst>
          </p:cNvPr>
          <p:cNvSpPr txBox="1"/>
          <p:nvPr/>
        </p:nvSpPr>
        <p:spPr>
          <a:xfrm>
            <a:off x="1602151" y="1752142"/>
            <a:ext cx="3358662" cy="707886"/>
          </a:xfrm>
          <a:prstGeom prst="rect">
            <a:avLst/>
          </a:prstGeom>
          <a:noFill/>
        </p:spPr>
        <p:txBody>
          <a:bodyPr wrap="square">
            <a:spAutoFit/>
          </a:bodyPr>
          <a:lstStyle/>
          <a:p>
            <a:r>
              <a:rPr lang="en-GB" sz="2000" dirty="0">
                <a:solidFill>
                  <a:schemeClr val="lt1"/>
                </a:solidFill>
                <a:latin typeface="Arial"/>
                <a:ea typeface="Arial"/>
                <a:cs typeface="Arial"/>
                <a:sym typeface="Arial"/>
              </a:rPr>
              <a:t>78.8% of white qualifiers </a:t>
            </a:r>
          </a:p>
          <a:p>
            <a:r>
              <a:rPr lang="en-GB" sz="2000" dirty="0">
                <a:solidFill>
                  <a:schemeClr val="lt1"/>
                </a:solidFill>
                <a:latin typeface="Arial"/>
                <a:ea typeface="Arial"/>
                <a:cs typeface="Arial"/>
                <a:sym typeface="Arial"/>
              </a:rPr>
              <a:t>received a first/2:1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7"/>
          <p:cNvSpPr txBox="1">
            <a:spLocks noGrp="1"/>
          </p:cNvSpPr>
          <p:nvPr>
            <p:ph type="title"/>
          </p:nvPr>
        </p:nvSpPr>
        <p:spPr>
          <a:xfrm>
            <a:off x="831850" y="1709738"/>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GB" dirty="0">
                <a:solidFill>
                  <a:schemeClr val="lt1"/>
                </a:solidFill>
                <a:latin typeface="+mj-lt"/>
              </a:rPr>
              <a:t>During the Pandemic - in many institutions - we saw a change in the </a:t>
            </a:r>
            <a:r>
              <a:rPr lang="en-GB" strike="sngStrike" dirty="0">
                <a:solidFill>
                  <a:schemeClr val="lt1"/>
                </a:solidFill>
                <a:latin typeface="+mj-lt"/>
              </a:rPr>
              <a:t>attainment </a:t>
            </a:r>
            <a:r>
              <a:rPr lang="en-GB" dirty="0">
                <a:solidFill>
                  <a:schemeClr val="lt1"/>
                </a:solidFill>
                <a:latin typeface="+mj-lt"/>
              </a:rPr>
              <a:t>awarding gap</a:t>
            </a:r>
            <a:endParaRPr dirty="0">
              <a:solidFill>
                <a:schemeClr val="lt1"/>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D69326-3506-496D-8671-056BF3C1FDFC}"/>
              </a:ext>
            </a:extLst>
          </p:cNvPr>
          <p:cNvSpPr txBox="1"/>
          <p:nvPr/>
        </p:nvSpPr>
        <p:spPr>
          <a:xfrm>
            <a:off x="772357" y="2095130"/>
            <a:ext cx="9579006" cy="3108543"/>
          </a:xfrm>
          <a:prstGeom prst="rect">
            <a:avLst/>
          </a:prstGeom>
          <a:noFill/>
        </p:spPr>
        <p:txBody>
          <a:bodyPr wrap="square" rtlCol="0">
            <a:spAutoFit/>
          </a:bodyPr>
          <a:lstStyle/>
          <a:p>
            <a:pPr marL="457200" indent="-457200">
              <a:buFont typeface="Arial" panose="020B0604020202020204" pitchFamily="34" charset="0"/>
              <a:buChar char="•"/>
            </a:pPr>
            <a:r>
              <a:rPr lang="en-GB" sz="2800" dirty="0"/>
              <a:t>Introduction and Acknowledgements</a:t>
            </a:r>
          </a:p>
          <a:p>
            <a:pPr marL="457200" indent="-457200">
              <a:buFont typeface="Arial" panose="020B0604020202020204" pitchFamily="34" charset="0"/>
              <a:buChar char="•"/>
            </a:pPr>
            <a:r>
              <a:rPr lang="en-GB" sz="2800" dirty="0"/>
              <a:t>Research Methods</a:t>
            </a:r>
          </a:p>
          <a:p>
            <a:pPr marL="457200" indent="-457200">
              <a:buFont typeface="Arial" panose="020B0604020202020204" pitchFamily="34" charset="0"/>
              <a:buChar char="•"/>
            </a:pPr>
            <a:r>
              <a:rPr lang="en-GB" sz="2800" dirty="0"/>
              <a:t>Contextual Inquiry</a:t>
            </a:r>
          </a:p>
          <a:p>
            <a:pPr marL="457200" indent="-457200">
              <a:buFont typeface="Arial" panose="020B0604020202020204" pitchFamily="34" charset="0"/>
              <a:buChar char="•"/>
            </a:pPr>
            <a:r>
              <a:rPr lang="en-GB" sz="2800" dirty="0"/>
              <a:t>Some Trends and Voices from the Pandemic</a:t>
            </a:r>
          </a:p>
          <a:p>
            <a:pPr marL="457200" indent="-457200">
              <a:buFont typeface="Arial" panose="020B0604020202020204" pitchFamily="34" charset="0"/>
              <a:buChar char="•"/>
            </a:pPr>
            <a:r>
              <a:rPr lang="en-GB" sz="2800" dirty="0"/>
              <a:t>The experience of BAME students in the Pandemic</a:t>
            </a:r>
          </a:p>
          <a:p>
            <a:pPr marL="457200" indent="-457200">
              <a:buFont typeface="Arial" panose="020B0604020202020204" pitchFamily="34" charset="0"/>
              <a:buChar char="•"/>
            </a:pPr>
            <a:r>
              <a:rPr lang="en-GB" sz="2800" dirty="0"/>
              <a:t>Current Trends</a:t>
            </a:r>
          </a:p>
          <a:p>
            <a:pPr marL="457200" indent="-457200">
              <a:buFont typeface="Arial" panose="020B0604020202020204" pitchFamily="34" charset="0"/>
              <a:buChar char="•"/>
            </a:pPr>
            <a:endParaRPr lang="en-GB" sz="2800" dirty="0"/>
          </a:p>
        </p:txBody>
      </p:sp>
    </p:spTree>
    <p:extLst>
      <p:ext uri="{BB962C8B-B14F-4D97-AF65-F5344CB8AC3E}">
        <p14:creationId xmlns:p14="http://schemas.microsoft.com/office/powerpoint/2010/main" val="92932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9"/>
          <p:cNvSpPr txBox="1">
            <a:spLocks noGrp="1"/>
          </p:cNvSpPr>
          <p:nvPr>
            <p:ph type="title"/>
          </p:nvPr>
        </p:nvSpPr>
        <p:spPr>
          <a:xfrm>
            <a:off x="831850" y="1709738"/>
            <a:ext cx="10515600" cy="2852700"/>
          </a:xfrm>
          <a:prstGeom prst="rect">
            <a:avLst/>
          </a:prstGeom>
        </p:spPr>
        <p:txBody>
          <a:bodyPr spcFirstLastPara="1" wrap="square" lIns="91425" tIns="45700" rIns="91425" bIns="45700" anchor="b" anchorCtr="0">
            <a:normAutofit/>
          </a:bodyPr>
          <a:lstStyle/>
          <a:p>
            <a:r>
              <a:rPr lang="en-GB" sz="5400" dirty="0">
                <a:solidFill>
                  <a:schemeClr val="lt1"/>
                </a:solidFill>
                <a:latin typeface="+mj-lt"/>
              </a:rPr>
              <a:t>During the pandemic we seem to have made education better for the most vulnerable students</a:t>
            </a:r>
            <a:endParaRPr sz="5400" dirty="0">
              <a:solidFill>
                <a:schemeClr val="lt1"/>
              </a:solidFill>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B72DF7-1E6C-48BF-9339-0E5DDEC296CD}"/>
              </a:ext>
            </a:extLst>
          </p:cNvPr>
          <p:cNvSpPr>
            <a:spLocks noGrp="1"/>
          </p:cNvSpPr>
          <p:nvPr>
            <p:ph type="title"/>
          </p:nvPr>
        </p:nvSpPr>
        <p:spPr/>
        <p:txBody>
          <a:bodyPr/>
          <a:lstStyle/>
          <a:p>
            <a:r>
              <a:rPr lang="en-GB" dirty="0"/>
              <a:t>Change in the Pandemic</a:t>
            </a:r>
          </a:p>
        </p:txBody>
      </p:sp>
      <p:sp>
        <p:nvSpPr>
          <p:cNvPr id="5" name="Content Placeholder 4">
            <a:extLst>
              <a:ext uri="{FF2B5EF4-FFF2-40B4-BE49-F238E27FC236}">
                <a16:creationId xmlns:a16="http://schemas.microsoft.com/office/drawing/2014/main" id="{906ECF4B-6F35-40A9-A78F-71508BBB79E3}"/>
              </a:ext>
            </a:extLst>
          </p:cNvPr>
          <p:cNvSpPr>
            <a:spLocks noGrp="1"/>
          </p:cNvSpPr>
          <p:nvPr>
            <p:ph idx="1"/>
          </p:nvPr>
        </p:nvSpPr>
        <p:spPr/>
        <p:txBody>
          <a:bodyPr/>
          <a:lstStyle/>
          <a:p>
            <a:r>
              <a:rPr lang="en-GB" dirty="0"/>
              <a:t>At one field site during the academic year 2019/2020 awarding gaps narrowed substantially. </a:t>
            </a:r>
          </a:p>
          <a:p>
            <a:r>
              <a:rPr lang="en-GB" dirty="0"/>
              <a:t>BAME Students: 8 percentage points, -11 to -3. </a:t>
            </a:r>
          </a:p>
          <a:p>
            <a:r>
              <a:rPr lang="en-GB" dirty="0"/>
              <a:t>Disabled Students: 4 percentage points, -6 to -2.</a:t>
            </a:r>
          </a:p>
          <a:p>
            <a:r>
              <a:rPr lang="en-GB" dirty="0"/>
              <a:t>Non-UK Students: 10 percentage points, -24 to -14.</a:t>
            </a:r>
          </a:p>
          <a:p>
            <a:endParaRPr lang="en-GB" dirty="0"/>
          </a:p>
        </p:txBody>
      </p:sp>
    </p:spTree>
    <p:extLst>
      <p:ext uri="{BB962C8B-B14F-4D97-AF65-F5344CB8AC3E}">
        <p14:creationId xmlns:p14="http://schemas.microsoft.com/office/powerpoint/2010/main" val="155709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1"/>
          <p:cNvSpPr txBox="1">
            <a:spLocks noGrp="1"/>
          </p:cNvSpPr>
          <p:nvPr>
            <p:ph type="title"/>
          </p:nvPr>
        </p:nvSpPr>
        <p:spPr>
          <a:xfrm>
            <a:off x="831850" y="1709738"/>
            <a:ext cx="10515600" cy="28527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990"/>
              <a:buFont typeface="Arial"/>
              <a:buNone/>
            </a:pPr>
            <a:r>
              <a:rPr lang="en-GB" sz="4400" dirty="0">
                <a:solidFill>
                  <a:schemeClr val="lt1"/>
                </a:solidFill>
                <a:latin typeface="+mj-lt"/>
              </a:rPr>
              <a:t>“...disabled students felt that the things they had been asking for over many years, but were told they couldn’t have, had been delivered in days and weeks when the pandemic hit.”</a:t>
            </a:r>
            <a:endParaRPr sz="4400" dirty="0">
              <a:latin typeface="+mj-lt"/>
            </a:endParaRPr>
          </a:p>
        </p:txBody>
      </p:sp>
      <p:sp>
        <p:nvSpPr>
          <p:cNvPr id="210" name="Google Shape;210;p31"/>
          <p:cNvSpPr txBox="1">
            <a:spLocks noGrp="1"/>
          </p:cNvSpPr>
          <p:nvPr>
            <p:ph type="body" idx="1"/>
          </p:nvPr>
        </p:nvSpPr>
        <p:spPr>
          <a:xfrm>
            <a:off x="831850" y="4589463"/>
            <a:ext cx="10515600" cy="1500300"/>
          </a:xfrm>
          <a:prstGeom prst="rect">
            <a:avLst/>
          </a:prstGeom>
        </p:spPr>
        <p:txBody>
          <a:bodyPr spcFirstLastPara="1" wrap="square" lIns="91425" tIns="45700" rIns="91425" bIns="45700" anchor="t" anchorCtr="0">
            <a:normAutofit/>
          </a:bodyPr>
          <a:lstStyle/>
          <a:p>
            <a:pPr marL="0" lvl="0" indent="0" algn="r" rtl="0">
              <a:spcBef>
                <a:spcPts val="0"/>
              </a:spcBef>
              <a:spcAft>
                <a:spcPts val="0"/>
              </a:spcAft>
              <a:buClr>
                <a:schemeClr val="dk1"/>
              </a:buClr>
              <a:buSzPts val="1100"/>
              <a:buFont typeface="Arial"/>
              <a:buNone/>
            </a:pPr>
            <a:r>
              <a:rPr lang="en-GB" sz="3700" i="1" dirty="0">
                <a:solidFill>
                  <a:schemeClr val="lt1"/>
                </a:solidFill>
              </a:rPr>
              <a:t>Geoff Layer, chair of the Disabled Students’ Commission, and VC at </a:t>
            </a:r>
            <a:r>
              <a:rPr lang="en-GB" sz="3700" i="1" dirty="0">
                <a:solidFill>
                  <a:schemeClr val="lt1"/>
                </a:solidFill>
                <a:latin typeface="+mn-lt"/>
              </a:rPr>
              <a:t>Wolverhampton</a:t>
            </a:r>
            <a:endParaRPr i="1"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6F13-70B3-4DBD-AA00-EA88E7210190}"/>
              </a:ext>
            </a:extLst>
          </p:cNvPr>
          <p:cNvSpPr>
            <a:spLocks noGrp="1"/>
          </p:cNvSpPr>
          <p:nvPr>
            <p:ph type="title"/>
          </p:nvPr>
        </p:nvSpPr>
        <p:spPr/>
        <p:txBody>
          <a:bodyPr/>
          <a:lstStyle/>
          <a:p>
            <a:r>
              <a:rPr lang="en-GB" b="1" dirty="0"/>
              <a:t>Student Voices told us…</a:t>
            </a:r>
          </a:p>
        </p:txBody>
      </p:sp>
      <p:sp>
        <p:nvSpPr>
          <p:cNvPr id="4" name="Content Placeholder 3">
            <a:extLst>
              <a:ext uri="{FF2B5EF4-FFF2-40B4-BE49-F238E27FC236}">
                <a16:creationId xmlns:a16="http://schemas.microsoft.com/office/drawing/2014/main" id="{A4487F85-D17D-42A2-972B-69F019132656}"/>
              </a:ext>
            </a:extLst>
          </p:cNvPr>
          <p:cNvSpPr>
            <a:spLocks noGrp="1"/>
          </p:cNvSpPr>
          <p:nvPr>
            <p:ph idx="1"/>
          </p:nvPr>
        </p:nvSpPr>
        <p:spPr/>
        <p:txBody>
          <a:bodyPr/>
          <a:lstStyle/>
          <a:p>
            <a:r>
              <a:rPr lang="en-GB" dirty="0"/>
              <a:t>Flexibility of Assessment</a:t>
            </a:r>
          </a:p>
          <a:p>
            <a:r>
              <a:rPr lang="en-GB" dirty="0"/>
              <a:t>Asynchronous access</a:t>
            </a:r>
          </a:p>
          <a:p>
            <a:r>
              <a:rPr lang="en-GB" dirty="0"/>
              <a:t>Ability to replay resources</a:t>
            </a:r>
          </a:p>
          <a:p>
            <a:r>
              <a:rPr lang="en-GB" dirty="0"/>
              <a:t>Visibility, and being unseen</a:t>
            </a:r>
          </a:p>
          <a:p>
            <a:r>
              <a:rPr lang="en-GB" dirty="0"/>
              <a:t>Group work</a:t>
            </a:r>
          </a:p>
          <a:p>
            <a:r>
              <a:rPr lang="en-GB" dirty="0"/>
              <a:t>Access anxiety on campus </a:t>
            </a:r>
          </a:p>
        </p:txBody>
      </p:sp>
    </p:spTree>
    <p:extLst>
      <p:ext uri="{BB962C8B-B14F-4D97-AF65-F5344CB8AC3E}">
        <p14:creationId xmlns:p14="http://schemas.microsoft.com/office/powerpoint/2010/main" val="3059931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C1128A-C2C9-49A9-8D3C-D7BC24320ECD}"/>
              </a:ext>
            </a:extLst>
          </p:cNvPr>
          <p:cNvSpPr>
            <a:spLocks noGrp="1"/>
          </p:cNvSpPr>
          <p:nvPr>
            <p:ph type="title"/>
          </p:nvPr>
        </p:nvSpPr>
        <p:spPr/>
        <p:txBody>
          <a:bodyPr/>
          <a:lstStyle/>
          <a:p>
            <a:r>
              <a:rPr lang="en-GB" dirty="0"/>
              <a:t>Just to finish</a:t>
            </a:r>
          </a:p>
        </p:txBody>
      </p:sp>
      <p:sp>
        <p:nvSpPr>
          <p:cNvPr id="5" name="Text Placeholder 4">
            <a:extLst>
              <a:ext uri="{FF2B5EF4-FFF2-40B4-BE49-F238E27FC236}">
                <a16:creationId xmlns:a16="http://schemas.microsoft.com/office/drawing/2014/main" id="{C0721A87-1CC7-4A0F-975B-0013EA272056}"/>
              </a:ext>
            </a:extLst>
          </p:cNvPr>
          <p:cNvSpPr>
            <a:spLocks noGrp="1"/>
          </p:cNvSpPr>
          <p:nvPr>
            <p:ph type="body" idx="1"/>
          </p:nvPr>
        </p:nvSpPr>
        <p:spPr/>
        <p:txBody>
          <a:bodyPr/>
          <a:lstStyle/>
          <a:p>
            <a:r>
              <a:rPr lang="en-GB" dirty="0"/>
              <a:t>Black Students told us</a:t>
            </a:r>
          </a:p>
        </p:txBody>
      </p:sp>
      <p:sp>
        <p:nvSpPr>
          <p:cNvPr id="6" name="Content Placeholder 5">
            <a:extLst>
              <a:ext uri="{FF2B5EF4-FFF2-40B4-BE49-F238E27FC236}">
                <a16:creationId xmlns:a16="http://schemas.microsoft.com/office/drawing/2014/main" id="{D8856BDE-F853-4ADC-8189-665762167E4E}"/>
              </a:ext>
            </a:extLst>
          </p:cNvPr>
          <p:cNvSpPr>
            <a:spLocks noGrp="1"/>
          </p:cNvSpPr>
          <p:nvPr>
            <p:ph sz="half" idx="2"/>
          </p:nvPr>
        </p:nvSpPr>
        <p:spPr/>
        <p:txBody>
          <a:bodyPr/>
          <a:lstStyle/>
          <a:p>
            <a:r>
              <a:rPr lang="en-GB" dirty="0"/>
              <a:t>I try and blend in, sit out of eyeline, pay attention to what is happening, but not draw attention to myself in lectures</a:t>
            </a:r>
          </a:p>
        </p:txBody>
      </p:sp>
      <p:sp>
        <p:nvSpPr>
          <p:cNvPr id="7" name="Text Placeholder 6">
            <a:extLst>
              <a:ext uri="{FF2B5EF4-FFF2-40B4-BE49-F238E27FC236}">
                <a16:creationId xmlns:a16="http://schemas.microsoft.com/office/drawing/2014/main" id="{B17B7D41-8412-49A9-ADF2-06283D78139E}"/>
              </a:ext>
            </a:extLst>
          </p:cNvPr>
          <p:cNvSpPr>
            <a:spLocks noGrp="1"/>
          </p:cNvSpPr>
          <p:nvPr>
            <p:ph type="body" sz="quarter" idx="3"/>
          </p:nvPr>
        </p:nvSpPr>
        <p:spPr>
          <a:xfrm>
            <a:off x="6194427" y="2093119"/>
            <a:ext cx="5183188" cy="823912"/>
          </a:xfrm>
        </p:spPr>
        <p:txBody>
          <a:bodyPr/>
          <a:lstStyle/>
          <a:p>
            <a:r>
              <a:rPr lang="en-GB" dirty="0"/>
              <a:t>We asked staff what makes students successful</a:t>
            </a:r>
          </a:p>
        </p:txBody>
      </p:sp>
      <p:sp>
        <p:nvSpPr>
          <p:cNvPr id="8" name="Content Placeholder 7">
            <a:extLst>
              <a:ext uri="{FF2B5EF4-FFF2-40B4-BE49-F238E27FC236}">
                <a16:creationId xmlns:a16="http://schemas.microsoft.com/office/drawing/2014/main" id="{A5FF0BAF-6EAF-4375-B81E-16A7CE4CFC76}"/>
              </a:ext>
            </a:extLst>
          </p:cNvPr>
          <p:cNvSpPr>
            <a:spLocks noGrp="1"/>
          </p:cNvSpPr>
          <p:nvPr>
            <p:ph sz="quarter" idx="4"/>
          </p:nvPr>
        </p:nvSpPr>
        <p:spPr>
          <a:xfrm>
            <a:off x="6194427" y="2917031"/>
            <a:ext cx="5183188" cy="742217"/>
          </a:xfrm>
        </p:spPr>
        <p:txBody>
          <a:bodyPr/>
          <a:lstStyle/>
          <a:p>
            <a:r>
              <a:rPr lang="en-GB" dirty="0"/>
              <a:t>They are engaged</a:t>
            </a:r>
          </a:p>
        </p:txBody>
      </p:sp>
      <p:sp>
        <p:nvSpPr>
          <p:cNvPr id="9" name="Text Placeholder 6">
            <a:extLst>
              <a:ext uri="{FF2B5EF4-FFF2-40B4-BE49-F238E27FC236}">
                <a16:creationId xmlns:a16="http://schemas.microsoft.com/office/drawing/2014/main" id="{0057A5BF-EF66-49DB-B8DB-036E0BC7ACA6}"/>
              </a:ext>
            </a:extLst>
          </p:cNvPr>
          <p:cNvSpPr txBox="1">
            <a:spLocks/>
          </p:cNvSpPr>
          <p:nvPr/>
        </p:nvSpPr>
        <p:spPr>
          <a:xfrm>
            <a:off x="6194427" y="3523457"/>
            <a:ext cx="5183188"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dirty="0"/>
              <a:t>What does engagement look like?</a:t>
            </a:r>
          </a:p>
        </p:txBody>
      </p:sp>
      <p:sp>
        <p:nvSpPr>
          <p:cNvPr id="10" name="Content Placeholder 7">
            <a:extLst>
              <a:ext uri="{FF2B5EF4-FFF2-40B4-BE49-F238E27FC236}">
                <a16:creationId xmlns:a16="http://schemas.microsoft.com/office/drawing/2014/main" id="{802AFE98-3DE1-49FE-911C-C0872930C63E}"/>
              </a:ext>
            </a:extLst>
          </p:cNvPr>
          <p:cNvSpPr txBox="1">
            <a:spLocks/>
          </p:cNvSpPr>
          <p:nvPr/>
        </p:nvSpPr>
        <p:spPr>
          <a:xfrm>
            <a:off x="6194427" y="4347369"/>
            <a:ext cx="5183188" cy="13661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They sit near the front, they ask questions, they see me at the end of lectures and between. </a:t>
            </a:r>
          </a:p>
        </p:txBody>
      </p:sp>
    </p:spTree>
    <p:extLst>
      <p:ext uri="{BB962C8B-B14F-4D97-AF65-F5344CB8AC3E}">
        <p14:creationId xmlns:p14="http://schemas.microsoft.com/office/powerpoint/2010/main" val="426134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EE408A3-4F49-4FBB-9955-CAEC50F20C4F}"/>
              </a:ext>
            </a:extLst>
          </p:cNvPr>
          <p:cNvSpPr>
            <a:spLocks noGrp="1"/>
          </p:cNvSpPr>
          <p:nvPr>
            <p:ph type="title"/>
          </p:nvPr>
        </p:nvSpPr>
        <p:spPr/>
        <p:txBody>
          <a:bodyPr/>
          <a:lstStyle/>
          <a:p>
            <a:r>
              <a:rPr lang="en-GB" dirty="0"/>
              <a:t>Thanks, and Questions</a:t>
            </a:r>
          </a:p>
        </p:txBody>
      </p:sp>
      <p:sp>
        <p:nvSpPr>
          <p:cNvPr id="8" name="Text Placeholder 7">
            <a:extLst>
              <a:ext uri="{FF2B5EF4-FFF2-40B4-BE49-F238E27FC236}">
                <a16:creationId xmlns:a16="http://schemas.microsoft.com/office/drawing/2014/main" id="{AC8977F1-5E45-410D-A115-E9700681101A}"/>
              </a:ext>
            </a:extLst>
          </p:cNvPr>
          <p:cNvSpPr>
            <a:spLocks noGrp="1"/>
          </p:cNvSpPr>
          <p:nvPr>
            <p:ph type="body" idx="1"/>
          </p:nvPr>
        </p:nvSpPr>
        <p:spPr/>
        <p:txBody>
          <a:bodyPr>
            <a:normAutofit/>
          </a:bodyPr>
          <a:lstStyle/>
          <a:p>
            <a:r>
              <a:rPr lang="en-GB" sz="4800" dirty="0"/>
              <a:t>@Lawrie </a:t>
            </a:r>
          </a:p>
        </p:txBody>
      </p:sp>
    </p:spTree>
    <p:extLst>
      <p:ext uri="{BB962C8B-B14F-4D97-AF65-F5344CB8AC3E}">
        <p14:creationId xmlns:p14="http://schemas.microsoft.com/office/powerpoint/2010/main" val="948776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8A824E-9E83-4F0A-9F45-F601A48BC2A0}"/>
              </a:ext>
            </a:extLst>
          </p:cNvPr>
          <p:cNvSpPr>
            <a:spLocks noGrp="1"/>
          </p:cNvSpPr>
          <p:nvPr>
            <p:ph type="title"/>
          </p:nvPr>
        </p:nvSpPr>
        <p:spPr/>
        <p:txBody>
          <a:bodyPr/>
          <a:lstStyle/>
          <a:p>
            <a:r>
              <a:rPr lang="en-GB" dirty="0"/>
              <a:t>Introduction and Thanks</a:t>
            </a:r>
          </a:p>
        </p:txBody>
      </p:sp>
      <p:sp>
        <p:nvSpPr>
          <p:cNvPr id="4" name="Content Placeholder 3">
            <a:extLst>
              <a:ext uri="{FF2B5EF4-FFF2-40B4-BE49-F238E27FC236}">
                <a16:creationId xmlns:a16="http://schemas.microsoft.com/office/drawing/2014/main" id="{93ED7C31-EA58-48F7-9408-C6E4C6B80FD8}"/>
              </a:ext>
            </a:extLst>
          </p:cNvPr>
          <p:cNvSpPr>
            <a:spLocks noGrp="1"/>
          </p:cNvSpPr>
          <p:nvPr>
            <p:ph idx="1"/>
          </p:nvPr>
        </p:nvSpPr>
        <p:spPr>
          <a:xfrm>
            <a:off x="838200" y="1825625"/>
            <a:ext cx="8492231" cy="3962616"/>
          </a:xfrm>
        </p:spPr>
        <p:txBody>
          <a:bodyPr>
            <a:normAutofit/>
          </a:bodyPr>
          <a:lstStyle/>
          <a:p>
            <a:r>
              <a:rPr lang="en-GB" dirty="0"/>
              <a:t>Jisc Research and Development</a:t>
            </a:r>
          </a:p>
          <a:p>
            <a:r>
              <a:rPr lang="en-GB" dirty="0"/>
              <a:t>Keele Institute for Innovation and Teaching Excellence (KIITE), Keele University</a:t>
            </a:r>
          </a:p>
          <a:p>
            <a:endParaRPr lang="en-GB" dirty="0"/>
          </a:p>
          <a:p>
            <a:r>
              <a:rPr lang="en-GB" dirty="0"/>
              <a:t>Jasmine Price and Paul Bailey, Jisc</a:t>
            </a:r>
          </a:p>
          <a:p>
            <a:r>
              <a:rPr lang="en-GB" dirty="0"/>
              <a:t>Donna Lanclos, University North Carolina at Charlotte </a:t>
            </a:r>
          </a:p>
          <a:p>
            <a:r>
              <a:rPr lang="en-GB" dirty="0"/>
              <a:t>Matt Street and Rafe Hallett, Keele University</a:t>
            </a:r>
          </a:p>
          <a:p>
            <a:r>
              <a:rPr lang="en-GB" dirty="0"/>
              <a:t>And to all our research participants </a:t>
            </a:r>
          </a:p>
        </p:txBody>
      </p:sp>
      <p:cxnSp>
        <p:nvCxnSpPr>
          <p:cNvPr id="6" name="Straight Connector 5">
            <a:extLst>
              <a:ext uri="{FF2B5EF4-FFF2-40B4-BE49-F238E27FC236}">
                <a16:creationId xmlns:a16="http://schemas.microsoft.com/office/drawing/2014/main" id="{552FA0AF-09A6-4D90-9091-155A3BDD948C}"/>
              </a:ext>
            </a:extLst>
          </p:cNvPr>
          <p:cNvCxnSpPr>
            <a:cxnSpLocks/>
          </p:cNvCxnSpPr>
          <p:nvPr/>
        </p:nvCxnSpPr>
        <p:spPr>
          <a:xfrm>
            <a:off x="838200" y="3454046"/>
            <a:ext cx="84922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67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81855-2BCB-4303-9971-DEAF27899295}"/>
              </a:ext>
            </a:extLst>
          </p:cNvPr>
          <p:cNvSpPr>
            <a:spLocks noGrp="1"/>
          </p:cNvSpPr>
          <p:nvPr>
            <p:ph type="title"/>
          </p:nvPr>
        </p:nvSpPr>
        <p:spPr/>
        <p:txBody>
          <a:bodyPr/>
          <a:lstStyle/>
          <a:p>
            <a:r>
              <a:rPr lang="en-GB" dirty="0"/>
              <a:t>Research Methods</a:t>
            </a:r>
          </a:p>
        </p:txBody>
      </p:sp>
      <p:sp>
        <p:nvSpPr>
          <p:cNvPr id="3" name="Content Placeholder 2">
            <a:extLst>
              <a:ext uri="{FF2B5EF4-FFF2-40B4-BE49-F238E27FC236}">
                <a16:creationId xmlns:a16="http://schemas.microsoft.com/office/drawing/2014/main" id="{780B9968-C386-4F2E-9B74-7BCE48FA1780}"/>
              </a:ext>
            </a:extLst>
          </p:cNvPr>
          <p:cNvSpPr>
            <a:spLocks noGrp="1"/>
          </p:cNvSpPr>
          <p:nvPr>
            <p:ph sz="half" idx="1"/>
          </p:nvPr>
        </p:nvSpPr>
        <p:spPr/>
        <p:txBody>
          <a:bodyPr/>
          <a:lstStyle/>
          <a:p>
            <a:r>
              <a:rPr lang="en-GB" dirty="0"/>
              <a:t>Analysis of emerging trends  - drivers and impact</a:t>
            </a:r>
          </a:p>
          <a:p>
            <a:r>
              <a:rPr lang="en-GB" dirty="0"/>
              <a:t>Quantitative Analysis (large data sets)</a:t>
            </a:r>
          </a:p>
          <a:p>
            <a:r>
              <a:rPr lang="en-GB" dirty="0"/>
              <a:t>UX of technology</a:t>
            </a:r>
          </a:p>
          <a:p>
            <a:r>
              <a:rPr lang="en-GB" sz="3200" b="1" dirty="0"/>
              <a:t>Qualitative Methods</a:t>
            </a:r>
          </a:p>
          <a:p>
            <a:endParaRPr lang="en-GB" dirty="0"/>
          </a:p>
        </p:txBody>
      </p:sp>
      <p:sp>
        <p:nvSpPr>
          <p:cNvPr id="4" name="Content Placeholder 3">
            <a:extLst>
              <a:ext uri="{FF2B5EF4-FFF2-40B4-BE49-F238E27FC236}">
                <a16:creationId xmlns:a16="http://schemas.microsoft.com/office/drawing/2014/main" id="{323D81E9-8CC5-4EFD-9838-87D4B24776C3}"/>
              </a:ext>
            </a:extLst>
          </p:cNvPr>
          <p:cNvSpPr>
            <a:spLocks noGrp="1"/>
          </p:cNvSpPr>
          <p:nvPr>
            <p:ph sz="half" idx="2"/>
          </p:nvPr>
        </p:nvSpPr>
        <p:spPr/>
        <p:txBody>
          <a:bodyPr/>
          <a:lstStyle/>
          <a:p>
            <a:r>
              <a:rPr lang="en-GB" dirty="0"/>
              <a:t>Insight into HE staff and Students </a:t>
            </a:r>
          </a:p>
          <a:p>
            <a:pPr lvl="1"/>
            <a:r>
              <a:rPr lang="en-GB" dirty="0"/>
              <a:t>Behaviours </a:t>
            </a:r>
          </a:p>
          <a:p>
            <a:pPr lvl="1"/>
            <a:r>
              <a:rPr lang="en-GB" dirty="0"/>
              <a:t>Motivations</a:t>
            </a:r>
          </a:p>
          <a:p>
            <a:pPr lvl="1"/>
            <a:r>
              <a:rPr lang="en-GB" dirty="0"/>
              <a:t>Inductive approach</a:t>
            </a:r>
          </a:p>
          <a:p>
            <a:pPr lvl="1"/>
            <a:r>
              <a:rPr lang="en-GB" dirty="0"/>
              <a:t>Meaningful Patterns Emerge</a:t>
            </a:r>
          </a:p>
          <a:p>
            <a:pPr lvl="1"/>
            <a:r>
              <a:rPr lang="en-GB" dirty="0"/>
              <a:t>Revisiting and Iterating</a:t>
            </a:r>
          </a:p>
          <a:p>
            <a:pPr lvl="1"/>
            <a:r>
              <a:rPr lang="en-GB" dirty="0"/>
              <a:t>Finding more than we were looking for</a:t>
            </a:r>
          </a:p>
          <a:p>
            <a:pPr lvl="1"/>
            <a:endParaRPr lang="en-GB" dirty="0"/>
          </a:p>
        </p:txBody>
      </p:sp>
    </p:spTree>
    <p:extLst>
      <p:ext uri="{BB962C8B-B14F-4D97-AF65-F5344CB8AC3E}">
        <p14:creationId xmlns:p14="http://schemas.microsoft.com/office/powerpoint/2010/main" val="246805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7E61F5F-37B5-4D21-BC8D-65C102FBC93A}"/>
              </a:ext>
            </a:extLst>
          </p:cNvPr>
          <p:cNvSpPr>
            <a:spLocks noGrp="1"/>
          </p:cNvSpPr>
          <p:nvPr>
            <p:ph type="title"/>
          </p:nvPr>
        </p:nvSpPr>
        <p:spPr/>
        <p:txBody>
          <a:bodyPr/>
          <a:lstStyle/>
          <a:p>
            <a:r>
              <a:rPr lang="en-GB" dirty="0"/>
              <a:t>Contextual Inquiry</a:t>
            </a:r>
          </a:p>
        </p:txBody>
      </p:sp>
      <p:sp>
        <p:nvSpPr>
          <p:cNvPr id="6" name="Content Placeholder 5">
            <a:extLst>
              <a:ext uri="{FF2B5EF4-FFF2-40B4-BE49-F238E27FC236}">
                <a16:creationId xmlns:a16="http://schemas.microsoft.com/office/drawing/2014/main" id="{2C91A82B-7EA7-44A3-B5BF-E5E773BE1EB4}"/>
              </a:ext>
            </a:extLst>
          </p:cNvPr>
          <p:cNvSpPr>
            <a:spLocks noGrp="1"/>
          </p:cNvSpPr>
          <p:nvPr>
            <p:ph idx="1"/>
          </p:nvPr>
        </p:nvSpPr>
        <p:spPr>
          <a:xfrm>
            <a:off x="838200" y="1447060"/>
            <a:ext cx="10515600" cy="4729903"/>
          </a:xfrm>
        </p:spPr>
        <p:txBody>
          <a:bodyPr>
            <a:normAutofit/>
          </a:bodyPr>
          <a:lstStyle/>
          <a:p>
            <a:r>
              <a:rPr lang="en-GB" dirty="0"/>
              <a:t>A process whereby individuals are interviewed about their practices in an open-ended format, within a particular frame designed to elicit information not just about the content of what they do, but what their motivations are, what personal history contributes to these practices, and how they are impacted by current macro- and micro-contexts. </a:t>
            </a:r>
          </a:p>
          <a:p>
            <a:r>
              <a:rPr lang="en-GB" dirty="0"/>
              <a:t>The priority is not to arrive at generalisations about populations, but to help recognize and interpret patterns of behaviour to generate insight.</a:t>
            </a:r>
          </a:p>
          <a:p>
            <a:r>
              <a:rPr lang="en-GB" sz="2200" dirty="0"/>
              <a:t>Lanclos, D., &amp; Phipps, L. (2019). Trust, Innovation and Risk: a contextual inquiry into teaching practices and the implications for the use of technology. Irish Journal of Technology Enhanced Learning, 4(1), 68 - 85. https://doi.org/10.22554/ijtel.v4i1.53</a:t>
            </a:r>
          </a:p>
        </p:txBody>
      </p:sp>
    </p:spTree>
    <p:extLst>
      <p:ext uri="{BB962C8B-B14F-4D97-AF65-F5344CB8AC3E}">
        <p14:creationId xmlns:p14="http://schemas.microsoft.com/office/powerpoint/2010/main" val="69343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99D3F-573C-4689-9D4A-74DD0C0DB9C8}"/>
              </a:ext>
            </a:extLst>
          </p:cNvPr>
          <p:cNvSpPr>
            <a:spLocks noGrp="1"/>
          </p:cNvSpPr>
          <p:nvPr>
            <p:ph type="title"/>
          </p:nvPr>
        </p:nvSpPr>
        <p:spPr/>
        <p:txBody>
          <a:bodyPr/>
          <a:lstStyle/>
          <a:p>
            <a:r>
              <a:rPr lang="en-GB" dirty="0"/>
              <a:t>Trends and Voices</a:t>
            </a:r>
          </a:p>
        </p:txBody>
      </p:sp>
      <p:sp>
        <p:nvSpPr>
          <p:cNvPr id="3" name="Content Placeholder 2">
            <a:extLst>
              <a:ext uri="{FF2B5EF4-FFF2-40B4-BE49-F238E27FC236}">
                <a16:creationId xmlns:a16="http://schemas.microsoft.com/office/drawing/2014/main" id="{90224C81-DBF4-4069-AD2C-A0F79946FD6B}"/>
              </a:ext>
            </a:extLst>
          </p:cNvPr>
          <p:cNvSpPr>
            <a:spLocks noGrp="1"/>
          </p:cNvSpPr>
          <p:nvPr>
            <p:ph idx="1"/>
          </p:nvPr>
        </p:nvSpPr>
        <p:spPr/>
        <p:txBody>
          <a:bodyPr/>
          <a:lstStyle/>
          <a:p>
            <a:r>
              <a:rPr lang="en-GB" dirty="0"/>
              <a:t>Brief look at general trends and voices from our Contextual Inquiry</a:t>
            </a:r>
          </a:p>
          <a:p>
            <a:r>
              <a:rPr lang="en-GB" dirty="0"/>
              <a:t>Across 6 field sites, staff and students</a:t>
            </a:r>
          </a:p>
        </p:txBody>
      </p:sp>
    </p:spTree>
    <p:extLst>
      <p:ext uri="{BB962C8B-B14F-4D97-AF65-F5344CB8AC3E}">
        <p14:creationId xmlns:p14="http://schemas.microsoft.com/office/powerpoint/2010/main" val="2127585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0097-EC7B-4CE6-96E5-84126789B118}"/>
              </a:ext>
            </a:extLst>
          </p:cNvPr>
          <p:cNvSpPr>
            <a:spLocks noGrp="1"/>
          </p:cNvSpPr>
          <p:nvPr>
            <p:ph type="title"/>
          </p:nvPr>
        </p:nvSpPr>
        <p:spPr/>
        <p:txBody>
          <a:bodyPr/>
          <a:lstStyle/>
          <a:p>
            <a:r>
              <a:rPr lang="en-GB" dirty="0"/>
              <a:t>Equipment and space (early pandemic)</a:t>
            </a:r>
          </a:p>
        </p:txBody>
      </p:sp>
      <p:sp>
        <p:nvSpPr>
          <p:cNvPr id="6" name="Content Placeholder 5">
            <a:extLst>
              <a:ext uri="{FF2B5EF4-FFF2-40B4-BE49-F238E27FC236}">
                <a16:creationId xmlns:a16="http://schemas.microsoft.com/office/drawing/2014/main" id="{E32BC82B-7CAC-4B8A-8D6B-CFADB0FC2EA0}"/>
              </a:ext>
            </a:extLst>
          </p:cNvPr>
          <p:cNvSpPr>
            <a:spLocks noGrp="1"/>
          </p:cNvSpPr>
          <p:nvPr>
            <p:ph sz="half" idx="1"/>
          </p:nvPr>
        </p:nvSpPr>
        <p:spPr/>
        <p:txBody>
          <a:bodyPr/>
          <a:lstStyle/>
          <a:p>
            <a:pPr>
              <a:lnSpc>
                <a:spcPct val="100000"/>
              </a:lnSpc>
              <a:spcAft>
                <a:spcPts val="800"/>
              </a:spcAft>
            </a:pPr>
            <a:r>
              <a:rPr lang="en-GB" dirty="0"/>
              <a:t>Problematic for most of the Academics we interviewed, ranging from health and safety concerns, to having to use their own devices. </a:t>
            </a:r>
          </a:p>
          <a:p>
            <a:pPr>
              <a:lnSpc>
                <a:spcPct val="100000"/>
              </a:lnSpc>
              <a:spcAft>
                <a:spcPts val="800"/>
              </a:spcAft>
            </a:pPr>
            <a:r>
              <a:rPr lang="en-GB" dirty="0"/>
              <a:t>Academics also reported concerns about students having access to equipment and space. </a:t>
            </a:r>
          </a:p>
          <a:p>
            <a:endParaRPr lang="en-GB" dirty="0"/>
          </a:p>
        </p:txBody>
      </p:sp>
      <p:sp>
        <p:nvSpPr>
          <p:cNvPr id="5" name="Content Placeholder 4">
            <a:extLst>
              <a:ext uri="{FF2B5EF4-FFF2-40B4-BE49-F238E27FC236}">
                <a16:creationId xmlns:a16="http://schemas.microsoft.com/office/drawing/2014/main" id="{C6CBD96F-75EB-4263-8718-7D0E416BB777}"/>
              </a:ext>
            </a:extLst>
          </p:cNvPr>
          <p:cNvSpPr>
            <a:spLocks noGrp="1"/>
          </p:cNvSpPr>
          <p:nvPr>
            <p:ph sz="half" idx="2"/>
          </p:nvPr>
        </p:nvSpPr>
        <p:spPr/>
        <p:txBody>
          <a:bodyPr>
            <a:normAutofit fontScale="70000" lnSpcReduction="20000"/>
          </a:bodyPr>
          <a:lstStyle/>
          <a:p>
            <a:pPr>
              <a:lnSpc>
                <a:spcPct val="107000"/>
              </a:lnSpc>
              <a:spcAft>
                <a:spcPts val="800"/>
              </a:spcAft>
            </a:pPr>
            <a:r>
              <a:rPr lang="en-GB" sz="2800" dirty="0"/>
              <a:t>“I have one colleague who only had a mobile phone no computer of any kind at home. There's no sort of additional equipment budgets.”  </a:t>
            </a:r>
          </a:p>
          <a:p>
            <a:pPr>
              <a:lnSpc>
                <a:spcPct val="107000"/>
              </a:lnSpc>
              <a:spcAft>
                <a:spcPts val="800"/>
              </a:spcAft>
            </a:pPr>
            <a:r>
              <a:rPr lang="en-GB" sz="2800" dirty="0"/>
              <a:t>“This is a dining room chair. Because my office chair doesn't fit here and, and the Wi-Fi signal doesn't go into the office.”</a:t>
            </a:r>
          </a:p>
          <a:p>
            <a:pPr>
              <a:lnSpc>
                <a:spcPct val="107000"/>
              </a:lnSpc>
              <a:spcAft>
                <a:spcPts val="800"/>
              </a:spcAft>
            </a:pPr>
            <a:r>
              <a:rPr lang="en-GB" sz="2800" dirty="0"/>
              <a:t>“Worried about student access either to devices or to the Internet and other things like that I know of some students that are having to share devices with two or three other people and some people don't have their own rooms to go back to and it's really difficult for students to study at the moment.”</a:t>
            </a:r>
          </a:p>
        </p:txBody>
      </p:sp>
    </p:spTree>
    <p:extLst>
      <p:ext uri="{BB962C8B-B14F-4D97-AF65-F5344CB8AC3E}">
        <p14:creationId xmlns:p14="http://schemas.microsoft.com/office/powerpoint/2010/main" val="2437440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89902-D57B-4EAC-B6F2-78806485A159}"/>
              </a:ext>
            </a:extLst>
          </p:cNvPr>
          <p:cNvSpPr>
            <a:spLocks noGrp="1"/>
          </p:cNvSpPr>
          <p:nvPr>
            <p:ph type="title"/>
          </p:nvPr>
        </p:nvSpPr>
        <p:spPr/>
        <p:txBody>
          <a:bodyPr>
            <a:normAutofit/>
          </a:bodyPr>
          <a:lstStyle/>
          <a:p>
            <a:r>
              <a:rPr lang="en-GB" dirty="0"/>
              <a:t>Engagement, not content</a:t>
            </a:r>
          </a:p>
        </p:txBody>
      </p:sp>
      <p:sp>
        <p:nvSpPr>
          <p:cNvPr id="9" name="Content Placeholder 8">
            <a:extLst>
              <a:ext uri="{FF2B5EF4-FFF2-40B4-BE49-F238E27FC236}">
                <a16:creationId xmlns:a16="http://schemas.microsoft.com/office/drawing/2014/main" id="{21E929B0-EC90-4034-BA20-221277D96D04}"/>
              </a:ext>
            </a:extLst>
          </p:cNvPr>
          <p:cNvSpPr>
            <a:spLocks noGrp="1"/>
          </p:cNvSpPr>
          <p:nvPr>
            <p:ph sz="half" idx="1"/>
          </p:nvPr>
        </p:nvSpPr>
        <p:spPr/>
        <p:txBody>
          <a:bodyPr/>
          <a:lstStyle/>
          <a:p>
            <a:r>
              <a:rPr lang="en-GB" dirty="0"/>
              <a:t>Academics have sources of content and tools for providing content to students, their struggle comes in finding help in how to engage students in online spaces.</a:t>
            </a:r>
          </a:p>
          <a:p>
            <a:endParaRPr lang="en-GB" dirty="0"/>
          </a:p>
        </p:txBody>
      </p:sp>
      <p:sp>
        <p:nvSpPr>
          <p:cNvPr id="8" name="Content Placeholder 7">
            <a:extLst>
              <a:ext uri="{FF2B5EF4-FFF2-40B4-BE49-F238E27FC236}">
                <a16:creationId xmlns:a16="http://schemas.microsoft.com/office/drawing/2014/main" id="{FE62BD0F-4E32-4ACF-A48F-6081FFBCBE99}"/>
              </a:ext>
            </a:extLst>
          </p:cNvPr>
          <p:cNvSpPr>
            <a:spLocks noGrp="1"/>
          </p:cNvSpPr>
          <p:nvPr>
            <p:ph sz="half" idx="2"/>
          </p:nvPr>
        </p:nvSpPr>
        <p:spPr/>
        <p:txBody>
          <a:bodyPr>
            <a:normAutofit fontScale="70000" lnSpcReduction="20000"/>
          </a:bodyPr>
          <a:lstStyle/>
          <a:p>
            <a:r>
              <a:rPr lang="en-GB" sz="3100" dirty="0"/>
              <a:t>“ I started being kinder to myself, more gentle, a lecture doesn't need to be 50 minutes it can be a 20 to 30 minute lecture and it still gets to the heart of the matter, of what the lecture is for” </a:t>
            </a:r>
          </a:p>
          <a:p>
            <a:r>
              <a:rPr lang="en-GB" sz="3100" dirty="0"/>
              <a:t>“Online teaching is not just putting content online. My colleagues have false confidence that they can now teach online. “</a:t>
            </a:r>
          </a:p>
          <a:p>
            <a:r>
              <a:rPr lang="en-GB" sz="3100" dirty="0"/>
              <a:t>“What I chose to do is with the final year module is it's all about discussion and interaction. You don't lecture, you set preparation, you have seminars and in that module there are student led seminars.” </a:t>
            </a:r>
          </a:p>
          <a:p>
            <a:endParaRPr lang="en-GB" dirty="0"/>
          </a:p>
        </p:txBody>
      </p:sp>
    </p:spTree>
    <p:extLst>
      <p:ext uri="{BB962C8B-B14F-4D97-AF65-F5344CB8AC3E}">
        <p14:creationId xmlns:p14="http://schemas.microsoft.com/office/powerpoint/2010/main" val="1498977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50BA0-7809-4002-ABED-719907A200A7}"/>
              </a:ext>
            </a:extLst>
          </p:cNvPr>
          <p:cNvSpPr>
            <a:spLocks noGrp="1"/>
          </p:cNvSpPr>
          <p:nvPr>
            <p:ph type="title"/>
          </p:nvPr>
        </p:nvSpPr>
        <p:spPr/>
        <p:txBody>
          <a:bodyPr/>
          <a:lstStyle/>
          <a:p>
            <a:r>
              <a:rPr lang="en-GB" dirty="0"/>
              <a:t>Social Connectivity</a:t>
            </a:r>
          </a:p>
        </p:txBody>
      </p:sp>
      <p:sp>
        <p:nvSpPr>
          <p:cNvPr id="5" name="Content Placeholder 4">
            <a:extLst>
              <a:ext uri="{FF2B5EF4-FFF2-40B4-BE49-F238E27FC236}">
                <a16:creationId xmlns:a16="http://schemas.microsoft.com/office/drawing/2014/main" id="{3F342245-DD79-4AD1-96C0-0C3458FDF771}"/>
              </a:ext>
            </a:extLst>
          </p:cNvPr>
          <p:cNvSpPr>
            <a:spLocks noGrp="1"/>
          </p:cNvSpPr>
          <p:nvPr>
            <p:ph sz="half" idx="1"/>
          </p:nvPr>
        </p:nvSpPr>
        <p:spPr/>
        <p:txBody>
          <a:bodyPr/>
          <a:lstStyle/>
          <a:p>
            <a:r>
              <a:rPr lang="en-GB" sz="2800" dirty="0"/>
              <a:t>People point to struggles not with communicating about work, or completing tasks, but about staying connected and engaged socially with colleagues and students. </a:t>
            </a:r>
          </a:p>
          <a:p>
            <a:r>
              <a:rPr lang="en-GB" sz="2800" dirty="0"/>
              <a:t>Struggle with feelings that they associate with being in the same physical place, being able to visit people in offices, etc.</a:t>
            </a:r>
          </a:p>
          <a:p>
            <a:endParaRPr lang="en-GB" dirty="0"/>
          </a:p>
        </p:txBody>
      </p:sp>
      <p:sp>
        <p:nvSpPr>
          <p:cNvPr id="4" name="Content Placeholder 3">
            <a:extLst>
              <a:ext uri="{FF2B5EF4-FFF2-40B4-BE49-F238E27FC236}">
                <a16:creationId xmlns:a16="http://schemas.microsoft.com/office/drawing/2014/main" id="{11C37396-1AAD-48FD-B031-D5B147920D7D}"/>
              </a:ext>
            </a:extLst>
          </p:cNvPr>
          <p:cNvSpPr>
            <a:spLocks noGrp="1"/>
          </p:cNvSpPr>
          <p:nvPr>
            <p:ph sz="half" idx="2"/>
          </p:nvPr>
        </p:nvSpPr>
        <p:spPr/>
        <p:txBody>
          <a:bodyPr>
            <a:normAutofit fontScale="70000" lnSpcReduction="20000"/>
          </a:bodyPr>
          <a:lstStyle/>
          <a:p>
            <a:r>
              <a:rPr lang="en-GB" dirty="0"/>
              <a:t>“In the old world you could just knock on an administrator’s door, now you have to email this does have its challenges, slower to get a response, lack of personal interaction. Some students have embraced technology to communicate with staff, some students haven’t felt the need and are “just getting on with things” tutor students seem to be more needy. Staff haven’t really used technology to any great extent to “chat” yet.”</a:t>
            </a:r>
          </a:p>
          <a:p>
            <a:r>
              <a:rPr lang="en-GB" dirty="0"/>
              <a:t>“quite a lot of colleagues he hasn’t had contact with for weeks. Maybe one or two emails. There’s a certain number of colleagues in regular contact because they have regular meetings and also with students who’ve requested meetings. Just that sense of not knowing how people are doing because you’re not in contact with them.”</a:t>
            </a:r>
          </a:p>
          <a:p>
            <a:endParaRPr lang="en-GB" dirty="0"/>
          </a:p>
        </p:txBody>
      </p:sp>
    </p:spTree>
    <p:extLst>
      <p:ext uri="{BB962C8B-B14F-4D97-AF65-F5344CB8AC3E}">
        <p14:creationId xmlns:p14="http://schemas.microsoft.com/office/powerpoint/2010/main" val="584823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568</TotalTime>
  <Words>1893</Words>
  <Application>Microsoft Office PowerPoint</Application>
  <PresentationFormat>Widescreen</PresentationFormat>
  <Paragraphs>134</Paragraphs>
  <Slides>25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Qualitative Inquiries into Student and Staff Experiences during the Pandemic </vt:lpstr>
      <vt:lpstr>PowerPoint Presentation</vt:lpstr>
      <vt:lpstr>Introduction and Thanks</vt:lpstr>
      <vt:lpstr>Research Methods</vt:lpstr>
      <vt:lpstr>Contextual Inquiry</vt:lpstr>
      <vt:lpstr>Trends and Voices</vt:lpstr>
      <vt:lpstr>Equipment and space (early pandemic)</vt:lpstr>
      <vt:lpstr>Engagement, not content</vt:lpstr>
      <vt:lpstr>Social Connectivity</vt:lpstr>
      <vt:lpstr>Other Trends</vt:lpstr>
      <vt:lpstr>Gender Bias in Pastoral Care</vt:lpstr>
      <vt:lpstr>The experience of  Black, Asian, Minority Ethnic Disabled International Students</vt:lpstr>
      <vt:lpstr>How many undergraduates in the UK? </vt:lpstr>
      <vt:lpstr>There are 1,975,380 students in UK higher education*</vt:lpstr>
      <vt:lpstr>Disabled Students</vt:lpstr>
      <vt:lpstr>27% of the student population are Black, Asian, Minority Ethnic </vt:lpstr>
      <vt:lpstr>The “Attainment Gap”</vt:lpstr>
      <vt:lpstr>Pre Pandemic Gap</vt:lpstr>
      <vt:lpstr>During the Pandemic - in many institutions - we saw a change in the attainment awarding gap</vt:lpstr>
      <vt:lpstr>During the pandemic we seem to have made education better for the most vulnerable students</vt:lpstr>
      <vt:lpstr>Change in the Pandemic</vt:lpstr>
      <vt:lpstr>“...disabled students felt that the things they had been asking for over many years, but were told they couldn’t have, had been delivered in days and weeks when the pandemic hit.”</vt:lpstr>
      <vt:lpstr>Student Voices told us…</vt:lpstr>
      <vt:lpstr>Just to finish</vt:lpstr>
      <vt:lpstr>Thanks,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Inquiries into Student and Staff Experiences during the Pandemic</dc:title>
  <dc:creator>Lawrie Phipps</dc:creator>
  <cp:lastModifiedBy>Lawrie Phipps</cp:lastModifiedBy>
  <cp:revision>5</cp:revision>
  <dcterms:created xsi:type="dcterms:W3CDTF">2021-10-25T12:26:12Z</dcterms:created>
  <dcterms:modified xsi:type="dcterms:W3CDTF">2021-11-29T11:10:27Z</dcterms:modified>
</cp:coreProperties>
</file>